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8" r:id="rId1"/>
  </p:sldMasterIdLst>
  <p:notesMasterIdLst>
    <p:notesMasterId r:id="rId18"/>
  </p:notesMasterIdLst>
  <p:handoutMasterIdLst>
    <p:handoutMasterId r:id="rId19"/>
  </p:handoutMasterIdLst>
  <p:sldIdLst>
    <p:sldId id="633" r:id="rId2"/>
    <p:sldId id="704" r:id="rId3"/>
    <p:sldId id="657" r:id="rId4"/>
    <p:sldId id="700" r:id="rId5"/>
    <p:sldId id="671" r:id="rId6"/>
    <p:sldId id="701" r:id="rId7"/>
    <p:sldId id="659" r:id="rId8"/>
    <p:sldId id="666" r:id="rId9"/>
    <p:sldId id="686" r:id="rId10"/>
    <p:sldId id="702" r:id="rId11"/>
    <p:sldId id="696" r:id="rId12"/>
    <p:sldId id="697" r:id="rId13"/>
    <p:sldId id="698" r:id="rId14"/>
    <p:sldId id="699" r:id="rId15"/>
    <p:sldId id="695" r:id="rId16"/>
    <p:sldId id="703" r:id="rId17"/>
  </p:sldIdLst>
  <p:sldSz cx="9144000" cy="6858000" type="screen4x3"/>
  <p:notesSz cx="69469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B89"/>
    <a:srgbClr val="956B74"/>
    <a:srgbClr val="DDD7E1"/>
    <a:srgbClr val="000000"/>
    <a:srgbClr val="FFFFFF"/>
    <a:srgbClr val="B0A2BA"/>
    <a:srgbClr val="9987A7"/>
    <a:srgbClr val="836C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717" autoAdjust="0"/>
    <p:restoredTop sz="63826" autoAdjust="0"/>
  </p:normalViewPr>
  <p:slideViewPr>
    <p:cSldViewPr>
      <p:cViewPr varScale="1">
        <p:scale>
          <a:sx n="116" d="100"/>
          <a:sy n="116" d="100"/>
        </p:scale>
        <p:origin x="-1050" y="-108"/>
      </p:cViewPr>
      <p:guideLst>
        <p:guide orient="horz" pos="1296"/>
        <p:guide orient="horz" pos="1817"/>
        <p:guide orient="horz" pos="2952"/>
        <p:guide orient="horz" pos="2327"/>
        <p:guide orient="horz" pos="3840"/>
        <p:guide pos="347"/>
        <p:guide pos="4998"/>
        <p:guide pos="2784"/>
        <p:guide pos="17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16" y="-108"/>
      </p:cViewPr>
      <p:guideLst>
        <p:guide orient="horz" pos="2920"/>
        <p:guide pos="218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099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15388"/>
            <a:ext cx="30099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fld id="{BF2DD032-D66D-4769-AA0D-31CF6DBCD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57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403725"/>
            <a:ext cx="55562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fld id="{F4BBA295-3315-4BB4-8C33-DB9F19B80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38674D-2351-418A-AD63-FC8778A6ECF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- Introduce self and position</a:t>
            </a:r>
          </a:p>
          <a:p>
            <a:pPr eaLnBrk="1" hangingPunct="1">
              <a:buFontTx/>
              <a:buChar char="-"/>
            </a:pPr>
            <a:r>
              <a:rPr lang="en-US" smtClean="0"/>
              <a:t>Set the stage – already been briefed on the NCEI (touch on briefly) and Track 4/functional area Specialized skills </a:t>
            </a:r>
          </a:p>
          <a:p>
            <a:pPr eaLnBrk="1" hangingPunct="1">
              <a:buFontTx/>
              <a:buChar char="-"/>
            </a:pPr>
            <a:r>
              <a:rPr lang="en-US" smtClean="0"/>
              <a:t>- Information new, ascertained from unique position – focusing on political climate for moving forward.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935413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23" tIns="45862" rIns="91723" bIns="45862" anchor="b"/>
          <a:lstStyle/>
          <a:p>
            <a:pPr algn="r" defTabSz="917575"/>
            <a:fld id="{A1864A3C-8BC5-4E0F-A7D7-EB2CBF59573C}" type="slidenum">
              <a:rPr lang="en-US" sz="1200"/>
              <a:pPr algn="r" defTabSz="917575"/>
              <a:t>2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Comparison of 8 and NCEI – strategic direction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935413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23" tIns="45862" rIns="91723" bIns="45862" anchor="b"/>
          <a:lstStyle/>
          <a:p>
            <a:pPr algn="r" defTabSz="917575"/>
            <a:fld id="{C0E74091-0722-4686-B5FC-1DEE62674B8E}" type="slidenum">
              <a:rPr lang="en-US" sz="1200"/>
              <a:pPr algn="r" defTabSz="917575"/>
              <a:t>3</a:t>
            </a:fld>
            <a:endParaRPr lang="en-US" sz="120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Comparison of 8 and NCEI – strategic direction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935413" y="8804275"/>
            <a:ext cx="30099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11" tIns="45855" rIns="91711" bIns="45855" anchor="b"/>
          <a:lstStyle/>
          <a:p>
            <a:pPr algn="r" defTabSz="917575"/>
            <a:fld id="{49082832-22E8-4E71-B400-3F9DEB5F43AD}" type="slidenum">
              <a:rPr lang="en-US" sz="1200"/>
              <a:pPr algn="r" defTabSz="917575"/>
              <a:t>4</a:t>
            </a:fld>
            <a:endParaRPr lang="en-US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82625"/>
            <a:ext cx="4637087" cy="3478213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4403725"/>
            <a:ext cx="5556250" cy="4175125"/>
          </a:xfrm>
          <a:noFill/>
          <a:ln/>
        </p:spPr>
        <p:txBody>
          <a:bodyPr lIns="91711" tIns="45855" rIns="91711" bIns="4585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935413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23" tIns="45862" rIns="91723" bIns="45862" anchor="b"/>
          <a:lstStyle/>
          <a:p>
            <a:pPr algn="r" defTabSz="917575"/>
            <a:fld id="{C694DAFC-1700-45CA-A5F2-E758099C51FB}" type="slidenum">
              <a:rPr lang="en-US" sz="1200"/>
              <a:pPr algn="r" defTabSz="917575"/>
              <a:t>5</a:t>
            </a:fld>
            <a:endParaRPr 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Comparison of 8 and NCEI – strategic direction</a:t>
            </a: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r>
              <a:rPr lang="en-US" smtClean="0">
                <a:latin typeface="Times New Roman" pitchFamily="18" charset="0"/>
              </a:rPr>
              <a:t>“a national campaign to promote cybersecurity awareness and digital literacy from our boardrooms to our classrooms, and to build a digital workforce for the 21</a:t>
            </a:r>
            <a:r>
              <a:rPr lang="en-US" baseline="30000" smtClean="0">
                <a:latin typeface="Times New Roman" pitchFamily="18" charset="0"/>
              </a:rPr>
              <a:t>st</a:t>
            </a:r>
            <a:r>
              <a:rPr lang="en-US" smtClean="0">
                <a:latin typeface="Times New Roman" pitchFamily="18" charset="0"/>
              </a:rPr>
              <a:t> century.”  President Barack Obama, 29 May 2009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 txBox="1">
            <a:spLocks noGrp="1" noChangeArrowheads="1"/>
          </p:cNvSpPr>
          <p:nvPr/>
        </p:nvSpPr>
        <p:spPr bwMode="auto">
          <a:xfrm>
            <a:off x="3935413" y="8804275"/>
            <a:ext cx="30099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11" tIns="45855" rIns="91711" bIns="45855" anchor="b"/>
          <a:lstStyle/>
          <a:p>
            <a:pPr algn="r" defTabSz="917575"/>
            <a:fld id="{649E1041-1277-4C05-8D2F-4F0A9EDB8F98}" type="slidenum">
              <a:rPr lang="en-US" sz="1200"/>
              <a:pPr algn="r" defTabSz="917575"/>
              <a:t>6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3738"/>
            <a:ext cx="4635500" cy="3476625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4403725"/>
            <a:ext cx="5556250" cy="4173538"/>
          </a:xfrm>
          <a:noFill/>
          <a:ln/>
        </p:spPr>
        <p:txBody>
          <a:bodyPr lIns="91711" tIns="45855" rIns="91711" bIns="4585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 smtClean="0"/>
              <a:t>Initiative #8 Co-leads:  DHS, NSA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Focused on specialized skills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Extremely successful</a:t>
            </a:r>
          </a:p>
          <a:p>
            <a:pPr lvl="1" eaLnBrk="1" hangingPunct="1">
              <a:buFontTx/>
              <a:buChar char="•"/>
            </a:pPr>
            <a:endParaRPr lang="en-US" smtClean="0"/>
          </a:p>
          <a:p>
            <a:pPr lvl="1" eaLnBrk="1" hangingPunct="1">
              <a:buFontTx/>
              <a:buChar char="•"/>
            </a:pPr>
            <a:endParaRPr lang="en-US" smtClean="0"/>
          </a:p>
          <a:p>
            <a:pPr lvl="1" eaLnBrk="1" hangingPunct="1">
              <a:buFontTx/>
              <a:buChar char="•"/>
            </a:pPr>
            <a:r>
              <a:rPr lang="en-US" smtClean="0"/>
              <a:t>Building of federal training programs on a variety of computer network programs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Workforce Development Plans (work roles, competencies, knowledge, skills, and abilities (KSAs); that have become part of the framework for the national effort.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Centers of Academic Excellence for Information Assurance extension to Community Colleges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Building the virtual cybersecurity training environment for the Federal Government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Expansion of the DC3 organization’s computer forensic and analysis courses for the entire Federal government. 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Framework  issues - identifying the main issues of workforce pipeline and need for consistent lexicon to build the national effort</a:t>
            </a:r>
          </a:p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5700" y="693738"/>
            <a:ext cx="4635500" cy="3476625"/>
          </a:xfrm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xfrm>
            <a:off x="695325" y="4403725"/>
            <a:ext cx="5556250" cy="4173538"/>
          </a:xfrm>
          <a:noFill/>
          <a:ln/>
        </p:spPr>
        <p:txBody>
          <a:bodyPr lIns="91711" tIns="45855" rIns="91711" bIns="45855"/>
          <a:lstStyle/>
          <a:p>
            <a:endParaRPr lang="en-US" smtClean="0"/>
          </a:p>
        </p:txBody>
      </p:sp>
      <p:sp>
        <p:nvSpPr>
          <p:cNvPr id="32771" name="Slide Number Placeholder 3"/>
          <p:cNvSpPr txBox="1">
            <a:spLocks noGrp="1"/>
          </p:cNvSpPr>
          <p:nvPr/>
        </p:nvSpPr>
        <p:spPr bwMode="auto">
          <a:xfrm>
            <a:off x="3935413" y="8804275"/>
            <a:ext cx="30099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11" tIns="45855" rIns="91711" bIns="45855" anchor="b"/>
          <a:lstStyle/>
          <a:p>
            <a:pPr algn="r" defTabSz="917575"/>
            <a:fld id="{BF979EF8-8E1A-4850-B195-A400058AF8E3}" type="slidenum">
              <a:rPr lang="en-US" sz="1200"/>
              <a:pPr algn="r" defTabSz="917575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 txBox="1">
            <a:spLocks noGrp="1" noChangeArrowheads="1"/>
          </p:cNvSpPr>
          <p:nvPr/>
        </p:nvSpPr>
        <p:spPr bwMode="auto">
          <a:xfrm>
            <a:off x="3935413" y="88058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23" tIns="45862" rIns="91723" bIns="45862" anchor="b"/>
          <a:lstStyle/>
          <a:p>
            <a:pPr algn="r" defTabSz="917575"/>
            <a:fld id="{38BA3FF1-0A04-4F73-94AD-0B834BF9943D}" type="slidenum">
              <a:rPr lang="en-US" sz="1200"/>
              <a:pPr algn="r" defTabSz="917575"/>
              <a:t>15</a:t>
            </a:fld>
            <a:endParaRPr 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Provide brief summary of topics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Comprehensive National Cybersecurity Initiative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CNCI #8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CNCI #8 Path by 4 Tracks (Awareness, Education, Structure, Training) 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Progress through CNCI8 Co-leads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History leading up to CNCI8 leadership across Tracks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Individual Tracks and related Co-Leads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Observations</a:t>
            </a:r>
          </a:p>
          <a:p>
            <a:pPr eaLnBrk="1" hangingPunct="1">
              <a:buFontTx/>
              <a:buChar char="•"/>
            </a:pPr>
            <a:endParaRPr lang="en-US" smtClean="0"/>
          </a:p>
          <a:p>
            <a:pPr eaLnBrk="1" hangingPunct="1"/>
            <a:r>
              <a:rPr lang="en-US" smtClean="0"/>
              <a:t>Provide business cards and/or contact information</a:t>
            </a:r>
          </a:p>
          <a:p>
            <a:pPr eaLnBrk="1" hangingPunct="1"/>
            <a:r>
              <a:rPr lang="en-US" smtClean="0"/>
              <a:t>Give gratitude for audience time and attention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0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139"/>
            <p:cNvSpPr>
              <a:spLocks noChangeArrowheads="1"/>
            </p:cNvSpPr>
            <p:nvPr userDrawn="1"/>
          </p:nvSpPr>
          <p:spPr bwMode="auto">
            <a:xfrm>
              <a:off x="0" y="960"/>
              <a:ext cx="5760" cy="2976"/>
            </a:xfrm>
            <a:prstGeom prst="rect">
              <a:avLst/>
            </a:prstGeom>
            <a:gradFill rotWithShape="1">
              <a:gsLst>
                <a:gs pos="0">
                  <a:srgbClr val="9987A7">
                    <a:gamma/>
                    <a:tint val="0"/>
                    <a:invGamma/>
                  </a:srgbClr>
                </a:gs>
                <a:gs pos="100000">
                  <a:srgbClr val="9987A7">
                    <a:alpha val="8000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6" name="Group 135"/>
            <p:cNvGrpSpPr>
              <a:grpSpLocks/>
            </p:cNvGrpSpPr>
            <p:nvPr userDrawn="1"/>
          </p:nvGrpSpPr>
          <p:grpSpPr bwMode="auto">
            <a:xfrm>
              <a:off x="-2" y="3941"/>
              <a:ext cx="5762" cy="385"/>
              <a:chOff x="-2" y="3941"/>
              <a:chExt cx="5762" cy="385"/>
            </a:xfrm>
          </p:grpSpPr>
          <p:grpSp>
            <p:nvGrpSpPr>
              <p:cNvPr id="40" name="Group 106"/>
              <p:cNvGrpSpPr>
                <a:grpSpLocks/>
              </p:cNvGrpSpPr>
              <p:nvPr userDrawn="1"/>
            </p:nvGrpSpPr>
            <p:grpSpPr bwMode="auto">
              <a:xfrm>
                <a:off x="-2" y="3941"/>
                <a:ext cx="5762" cy="385"/>
                <a:chOff x="-2" y="3551"/>
                <a:chExt cx="5762" cy="769"/>
              </a:xfrm>
            </p:grpSpPr>
            <p:sp>
              <p:nvSpPr>
                <p:cNvPr id="42" name="Freeform 107"/>
                <p:cNvSpPr>
                  <a:spLocks/>
                </p:cNvSpPr>
                <p:nvPr userDrawn="1"/>
              </p:nvSpPr>
              <p:spPr bwMode="hidden">
                <a:xfrm rot="10800000">
                  <a:off x="1" y="3553"/>
                  <a:ext cx="5758" cy="767"/>
                </a:xfrm>
                <a:custGeom>
                  <a:avLst/>
                  <a:gdLst/>
                  <a:ahLst/>
                  <a:cxnLst>
                    <a:cxn ang="0">
                      <a:pos x="5740" y="1043"/>
                    </a:cxn>
                    <a:cxn ang="0">
                      <a:pos x="0" y="1043"/>
                    </a:cxn>
                    <a:cxn ang="0">
                      <a:pos x="0" y="0"/>
                    </a:cxn>
                    <a:cxn ang="0">
                      <a:pos x="5740" y="0"/>
                    </a:cxn>
                    <a:cxn ang="0">
                      <a:pos x="5740" y="1043"/>
                    </a:cxn>
                    <a:cxn ang="0">
                      <a:pos x="5740" y="1043"/>
                    </a:cxn>
                  </a:cxnLst>
                  <a:rect l="0" t="0" r="r" b="b"/>
                  <a:pathLst>
                    <a:path w="5740" h="1043">
                      <a:moveTo>
                        <a:pt x="5740" y="1043"/>
                      </a:moveTo>
                      <a:lnTo>
                        <a:pt x="0" y="1043"/>
                      </a:lnTo>
                      <a:lnTo>
                        <a:pt x="0" y="0"/>
                      </a:lnTo>
                      <a:lnTo>
                        <a:pt x="5740" y="0"/>
                      </a:lnTo>
                      <a:lnTo>
                        <a:pt x="5740" y="1043"/>
                      </a:lnTo>
                      <a:lnTo>
                        <a:pt x="5740" y="10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43" name="Group 108"/>
                <p:cNvGrpSpPr>
                  <a:grpSpLocks/>
                </p:cNvGrpSpPr>
                <p:nvPr userDrawn="1"/>
              </p:nvGrpSpPr>
              <p:grpSpPr bwMode="auto">
                <a:xfrm>
                  <a:off x="-2" y="3551"/>
                  <a:ext cx="5762" cy="767"/>
                  <a:chOff x="-2" y="3551"/>
                  <a:chExt cx="5762" cy="767"/>
                </a:xfrm>
              </p:grpSpPr>
              <p:sp>
                <p:nvSpPr>
                  <p:cNvPr id="44" name="Freeform 109"/>
                  <p:cNvSpPr>
                    <a:spLocks/>
                  </p:cNvSpPr>
                  <p:nvPr userDrawn="1"/>
                </p:nvSpPr>
                <p:spPr bwMode="hidden">
                  <a:xfrm rot="10800000">
                    <a:off x="1" y="3551"/>
                    <a:ext cx="5758" cy="14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5" name="Freeform 110"/>
                  <p:cNvSpPr>
                    <a:spLocks/>
                  </p:cNvSpPr>
                  <p:nvPr userDrawn="1"/>
                </p:nvSpPr>
                <p:spPr bwMode="hidden">
                  <a:xfrm rot="10800000">
                    <a:off x="2" y="4280"/>
                    <a:ext cx="5758" cy="22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30"/>
                      </a:cxn>
                      <a:cxn ang="0">
                        <a:pos x="5740" y="30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30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30"/>
                        </a:lnTo>
                        <a:lnTo>
                          <a:pt x="5740" y="30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" name="Freeform 111"/>
                  <p:cNvSpPr>
                    <a:spLocks/>
                  </p:cNvSpPr>
                  <p:nvPr userDrawn="1"/>
                </p:nvSpPr>
                <p:spPr bwMode="hidden">
                  <a:xfrm rot="10800000">
                    <a:off x="2" y="4056"/>
                    <a:ext cx="5758" cy="18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7" name="Freeform 112"/>
                  <p:cNvSpPr>
                    <a:spLocks/>
                  </p:cNvSpPr>
                  <p:nvPr userDrawn="1"/>
                </p:nvSpPr>
                <p:spPr bwMode="hidden">
                  <a:xfrm rot="10800000">
                    <a:off x="2" y="3867"/>
                    <a:ext cx="5758" cy="16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8" name="Freeform 113"/>
                  <p:cNvSpPr>
                    <a:spLocks/>
                  </p:cNvSpPr>
                  <p:nvPr userDrawn="1"/>
                </p:nvSpPr>
                <p:spPr bwMode="hidden">
                  <a:xfrm rot="10800000">
                    <a:off x="2" y="3697"/>
                    <a:ext cx="5758" cy="14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grpSp>
                <p:nvGrpSpPr>
                  <p:cNvPr id="49" name="Group 114"/>
                  <p:cNvGrpSpPr>
                    <a:grpSpLocks/>
                  </p:cNvGrpSpPr>
                  <p:nvPr userDrawn="1"/>
                </p:nvGrpSpPr>
                <p:grpSpPr bwMode="auto">
                  <a:xfrm rot="10800000">
                    <a:off x="-2" y="3561"/>
                    <a:ext cx="5758" cy="757"/>
                    <a:chOff x="4" y="1"/>
                    <a:chExt cx="5758" cy="1042"/>
                  </a:xfrm>
                </p:grpSpPr>
                <p:sp>
                  <p:nvSpPr>
                    <p:cNvPr id="53" name="Freeform 115"/>
                    <p:cNvSpPr>
                      <a:spLocks/>
                    </p:cNvSpPr>
                    <p:nvPr/>
                  </p:nvSpPr>
                  <p:spPr bwMode="hidden">
                    <a:xfrm>
                      <a:off x="2853" y="1"/>
                      <a:ext cx="42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42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" name="Freeform 116"/>
                    <p:cNvSpPr>
                      <a:spLocks/>
                    </p:cNvSpPr>
                    <p:nvPr/>
                  </p:nvSpPr>
                  <p:spPr bwMode="hidden">
                    <a:xfrm>
                      <a:off x="2408" y="1"/>
                      <a:ext cx="155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31" y="1043"/>
                        </a:cxn>
                        <a:cxn ang="0">
                          <a:pos x="155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113" y="1043"/>
                        </a:cxn>
                        <a:cxn ang="0">
                          <a:pos x="131" y="1043"/>
                        </a:cxn>
                        <a:cxn ang="0">
                          <a:pos x="131" y="1043"/>
                        </a:cxn>
                      </a:cxnLst>
                      <a:rect l="0" t="0" r="r" b="b"/>
                      <a:pathLst>
                        <a:path w="155" h="1043">
                          <a:moveTo>
                            <a:pt x="131" y="1043"/>
                          </a:moveTo>
                          <a:lnTo>
                            <a:pt x="155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113" y="1043"/>
                          </a:lnTo>
                          <a:lnTo>
                            <a:pt x="131" y="1043"/>
                          </a:lnTo>
                          <a:lnTo>
                            <a:pt x="131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5" name="Freeform 117"/>
                    <p:cNvSpPr>
                      <a:spLocks/>
                    </p:cNvSpPr>
                    <p:nvPr/>
                  </p:nvSpPr>
                  <p:spPr bwMode="hidden">
                    <a:xfrm>
                      <a:off x="1971" y="1"/>
                      <a:ext cx="240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221" y="1043"/>
                        </a:cxn>
                        <a:cxn ang="0">
                          <a:pos x="239" y="1043"/>
                        </a:cxn>
                        <a:cxn ang="0">
                          <a:pos x="36" y="0"/>
                        </a:cxn>
                        <a:cxn ang="0">
                          <a:pos x="0" y="0"/>
                        </a:cxn>
                        <a:cxn ang="0">
                          <a:pos x="203" y="1043"/>
                        </a:cxn>
                        <a:cxn ang="0">
                          <a:pos x="221" y="1043"/>
                        </a:cxn>
                        <a:cxn ang="0">
                          <a:pos x="221" y="1043"/>
                        </a:cxn>
                      </a:cxnLst>
                      <a:rect l="0" t="0" r="r" b="b"/>
                      <a:pathLst>
                        <a:path w="239" h="1043">
                          <a:moveTo>
                            <a:pt x="221" y="1043"/>
                          </a:moveTo>
                          <a:lnTo>
                            <a:pt x="239" y="1043"/>
                          </a:lnTo>
                          <a:lnTo>
                            <a:pt x="36" y="0"/>
                          </a:lnTo>
                          <a:lnTo>
                            <a:pt x="0" y="0"/>
                          </a:lnTo>
                          <a:lnTo>
                            <a:pt x="203" y="1043"/>
                          </a:lnTo>
                          <a:lnTo>
                            <a:pt x="221" y="1043"/>
                          </a:lnTo>
                          <a:lnTo>
                            <a:pt x="221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6" name="Freeform 118"/>
                    <p:cNvSpPr>
                      <a:spLocks/>
                    </p:cNvSpPr>
                    <p:nvPr/>
                  </p:nvSpPr>
                  <p:spPr bwMode="hidden">
                    <a:xfrm>
                      <a:off x="1562" y="1"/>
                      <a:ext cx="353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334" y="1043"/>
                        </a:cxn>
                        <a:cxn ang="0">
                          <a:pos x="352" y="1043"/>
                        </a:cxn>
                        <a:cxn ang="0">
                          <a:pos x="41" y="0"/>
                        </a:cxn>
                        <a:cxn ang="0">
                          <a:pos x="0" y="0"/>
                        </a:cxn>
                        <a:cxn ang="0">
                          <a:pos x="311" y="1043"/>
                        </a:cxn>
                        <a:cxn ang="0">
                          <a:pos x="334" y="1043"/>
                        </a:cxn>
                        <a:cxn ang="0">
                          <a:pos x="334" y="1043"/>
                        </a:cxn>
                      </a:cxnLst>
                      <a:rect l="0" t="0" r="r" b="b"/>
                      <a:pathLst>
                        <a:path w="352" h="1043">
                          <a:moveTo>
                            <a:pt x="334" y="1043"/>
                          </a:moveTo>
                          <a:lnTo>
                            <a:pt x="352" y="1043"/>
                          </a:lnTo>
                          <a:lnTo>
                            <a:pt x="41" y="0"/>
                          </a:lnTo>
                          <a:lnTo>
                            <a:pt x="0" y="0"/>
                          </a:lnTo>
                          <a:lnTo>
                            <a:pt x="311" y="1043"/>
                          </a:lnTo>
                          <a:lnTo>
                            <a:pt x="334" y="1043"/>
                          </a:lnTo>
                          <a:lnTo>
                            <a:pt x="334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7" name="Freeform 119"/>
                    <p:cNvSpPr>
                      <a:spLocks/>
                    </p:cNvSpPr>
                    <p:nvPr/>
                  </p:nvSpPr>
                  <p:spPr bwMode="hidden">
                    <a:xfrm>
                      <a:off x="1138" y="1"/>
                      <a:ext cx="450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425" y="1043"/>
                        </a:cxn>
                        <a:cxn ang="0">
                          <a:pos x="449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407" y="1043"/>
                        </a:cxn>
                        <a:cxn ang="0">
                          <a:pos x="425" y="1043"/>
                        </a:cxn>
                        <a:cxn ang="0">
                          <a:pos x="425" y="1043"/>
                        </a:cxn>
                      </a:cxnLst>
                      <a:rect l="0" t="0" r="r" b="b"/>
                      <a:pathLst>
                        <a:path w="449" h="1043">
                          <a:moveTo>
                            <a:pt x="425" y="1043"/>
                          </a:moveTo>
                          <a:lnTo>
                            <a:pt x="449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407" y="1043"/>
                          </a:lnTo>
                          <a:lnTo>
                            <a:pt x="425" y="1043"/>
                          </a:lnTo>
                          <a:lnTo>
                            <a:pt x="425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" name="Freeform 120"/>
                    <p:cNvSpPr>
                      <a:spLocks/>
                    </p:cNvSpPr>
                    <p:nvPr/>
                  </p:nvSpPr>
                  <p:spPr bwMode="hidden">
                    <a:xfrm>
                      <a:off x="718" y="1"/>
                      <a:ext cx="540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520" y="1043"/>
                        </a:cxn>
                        <a:cxn ang="0">
                          <a:pos x="538" y="1043"/>
                        </a:cxn>
                        <a:cxn ang="0">
                          <a:pos x="41" y="0"/>
                        </a:cxn>
                        <a:cxn ang="0">
                          <a:pos x="0" y="0"/>
                        </a:cxn>
                        <a:cxn ang="0">
                          <a:pos x="496" y="1043"/>
                        </a:cxn>
                        <a:cxn ang="0">
                          <a:pos x="520" y="1043"/>
                        </a:cxn>
                        <a:cxn ang="0">
                          <a:pos x="520" y="1043"/>
                        </a:cxn>
                      </a:cxnLst>
                      <a:rect l="0" t="0" r="r" b="b"/>
                      <a:pathLst>
                        <a:path w="538" h="1043">
                          <a:moveTo>
                            <a:pt x="520" y="1043"/>
                          </a:moveTo>
                          <a:lnTo>
                            <a:pt x="538" y="1043"/>
                          </a:lnTo>
                          <a:lnTo>
                            <a:pt x="41" y="0"/>
                          </a:lnTo>
                          <a:lnTo>
                            <a:pt x="0" y="0"/>
                          </a:lnTo>
                          <a:lnTo>
                            <a:pt x="496" y="1043"/>
                          </a:lnTo>
                          <a:lnTo>
                            <a:pt x="520" y="1043"/>
                          </a:lnTo>
                          <a:lnTo>
                            <a:pt x="520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" name="Freeform 121"/>
                    <p:cNvSpPr>
                      <a:spLocks/>
                    </p:cNvSpPr>
                    <p:nvPr/>
                  </p:nvSpPr>
                  <p:spPr bwMode="hidden">
                    <a:xfrm>
                      <a:off x="310" y="1"/>
                      <a:ext cx="642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622" y="1043"/>
                        </a:cxn>
                        <a:cxn ang="0">
                          <a:pos x="640" y="1043"/>
                        </a:cxn>
                        <a:cxn ang="0">
                          <a:pos x="48" y="0"/>
                        </a:cxn>
                        <a:cxn ang="0">
                          <a:pos x="0" y="0"/>
                        </a:cxn>
                        <a:cxn ang="0">
                          <a:pos x="598" y="1043"/>
                        </a:cxn>
                        <a:cxn ang="0">
                          <a:pos x="622" y="1043"/>
                        </a:cxn>
                        <a:cxn ang="0">
                          <a:pos x="622" y="1043"/>
                        </a:cxn>
                      </a:cxnLst>
                      <a:rect l="0" t="0" r="r" b="b"/>
                      <a:pathLst>
                        <a:path w="640" h="1043">
                          <a:moveTo>
                            <a:pt x="622" y="1043"/>
                          </a:moveTo>
                          <a:lnTo>
                            <a:pt x="640" y="1043"/>
                          </a:lnTo>
                          <a:lnTo>
                            <a:pt x="48" y="0"/>
                          </a:lnTo>
                          <a:lnTo>
                            <a:pt x="0" y="0"/>
                          </a:lnTo>
                          <a:lnTo>
                            <a:pt x="598" y="1043"/>
                          </a:lnTo>
                          <a:lnTo>
                            <a:pt x="622" y="1043"/>
                          </a:lnTo>
                          <a:lnTo>
                            <a:pt x="622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0" name="Freeform 122"/>
                    <p:cNvSpPr>
                      <a:spLocks/>
                    </p:cNvSpPr>
                    <p:nvPr/>
                  </p:nvSpPr>
                  <p:spPr bwMode="hidden">
                    <a:xfrm>
                      <a:off x="4" y="97"/>
                      <a:ext cx="630" cy="935"/>
                    </a:xfrm>
                    <a:custGeom>
                      <a:avLst/>
                      <a:gdLst/>
                      <a:ahLst/>
                      <a:cxnLst>
                        <a:cxn ang="0">
                          <a:pos x="604" y="935"/>
                        </a:cxn>
                        <a:cxn ang="0">
                          <a:pos x="628" y="935"/>
                        </a:cxn>
                        <a:cxn ang="0">
                          <a:pos x="0" y="0"/>
                        </a:cxn>
                        <a:cxn ang="0">
                          <a:pos x="0" y="66"/>
                        </a:cxn>
                        <a:cxn ang="0">
                          <a:pos x="580" y="935"/>
                        </a:cxn>
                        <a:cxn ang="0">
                          <a:pos x="604" y="935"/>
                        </a:cxn>
                        <a:cxn ang="0">
                          <a:pos x="604" y="935"/>
                        </a:cxn>
                      </a:cxnLst>
                      <a:rect l="0" t="0" r="r" b="b"/>
                      <a:pathLst>
                        <a:path w="628" h="935">
                          <a:moveTo>
                            <a:pt x="604" y="935"/>
                          </a:moveTo>
                          <a:lnTo>
                            <a:pt x="628" y="935"/>
                          </a:lnTo>
                          <a:lnTo>
                            <a:pt x="0" y="0"/>
                          </a:lnTo>
                          <a:lnTo>
                            <a:pt x="0" y="66"/>
                          </a:lnTo>
                          <a:lnTo>
                            <a:pt x="580" y="935"/>
                          </a:lnTo>
                          <a:lnTo>
                            <a:pt x="604" y="935"/>
                          </a:lnTo>
                          <a:lnTo>
                            <a:pt x="604" y="935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1" name="Freeform 123"/>
                    <p:cNvSpPr>
                      <a:spLocks/>
                    </p:cNvSpPr>
                    <p:nvPr/>
                  </p:nvSpPr>
                  <p:spPr bwMode="hidden">
                    <a:xfrm>
                      <a:off x="3199" y="1"/>
                      <a:ext cx="155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155" y="0"/>
                        </a:cxn>
                        <a:cxn ang="0">
                          <a:pos x="114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155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155" y="0"/>
                          </a:lnTo>
                          <a:lnTo>
                            <a:pt x="114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2" name="Freeform 124"/>
                    <p:cNvSpPr>
                      <a:spLocks/>
                    </p:cNvSpPr>
                    <p:nvPr/>
                  </p:nvSpPr>
                  <p:spPr bwMode="hidden">
                    <a:xfrm>
                      <a:off x="3537" y="1"/>
                      <a:ext cx="240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36" y="1043"/>
                        </a:cxn>
                        <a:cxn ang="0">
                          <a:pos x="239" y="0"/>
                        </a:cxn>
                        <a:cxn ang="0">
                          <a:pos x="203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239" h="1043">
                          <a:moveTo>
                            <a:pt x="18" y="1043"/>
                          </a:moveTo>
                          <a:lnTo>
                            <a:pt x="36" y="1043"/>
                          </a:lnTo>
                          <a:lnTo>
                            <a:pt x="239" y="0"/>
                          </a:lnTo>
                          <a:lnTo>
                            <a:pt x="203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" name="Freeform 125"/>
                    <p:cNvSpPr>
                      <a:spLocks/>
                    </p:cNvSpPr>
                    <p:nvPr/>
                  </p:nvSpPr>
                  <p:spPr bwMode="hidden">
                    <a:xfrm>
                      <a:off x="3829" y="1"/>
                      <a:ext cx="359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1043"/>
                        </a:cxn>
                        <a:cxn ang="0">
                          <a:pos x="42" y="1043"/>
                        </a:cxn>
                        <a:cxn ang="0">
                          <a:pos x="358" y="0"/>
                        </a:cxn>
                        <a:cxn ang="0">
                          <a:pos x="317" y="0"/>
                        </a:cxn>
                        <a:cxn ang="0">
                          <a:pos x="0" y="1043"/>
                        </a:cxn>
                        <a:cxn ang="0">
                          <a:pos x="24" y="1043"/>
                        </a:cxn>
                        <a:cxn ang="0">
                          <a:pos x="24" y="1043"/>
                        </a:cxn>
                      </a:cxnLst>
                      <a:rect l="0" t="0" r="r" b="b"/>
                      <a:pathLst>
                        <a:path w="358" h="1043">
                          <a:moveTo>
                            <a:pt x="24" y="1043"/>
                          </a:moveTo>
                          <a:lnTo>
                            <a:pt x="42" y="1043"/>
                          </a:lnTo>
                          <a:lnTo>
                            <a:pt x="358" y="0"/>
                          </a:lnTo>
                          <a:lnTo>
                            <a:pt x="317" y="0"/>
                          </a:lnTo>
                          <a:lnTo>
                            <a:pt x="0" y="1043"/>
                          </a:lnTo>
                          <a:lnTo>
                            <a:pt x="24" y="1043"/>
                          </a:lnTo>
                          <a:lnTo>
                            <a:pt x="24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" name="Freeform 126"/>
                    <p:cNvSpPr>
                      <a:spLocks/>
                    </p:cNvSpPr>
                    <p:nvPr/>
                  </p:nvSpPr>
                  <p:spPr bwMode="hidden">
                    <a:xfrm>
                      <a:off x="4147" y="1"/>
                      <a:ext cx="449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1" y="1043"/>
                        </a:cxn>
                        <a:cxn ang="0">
                          <a:pos x="448" y="0"/>
                        </a:cxn>
                        <a:cxn ang="0">
                          <a:pos x="406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448" h="1043">
                          <a:moveTo>
                            <a:pt x="18" y="1043"/>
                          </a:moveTo>
                          <a:lnTo>
                            <a:pt x="41" y="1043"/>
                          </a:lnTo>
                          <a:lnTo>
                            <a:pt x="448" y="0"/>
                          </a:lnTo>
                          <a:lnTo>
                            <a:pt x="406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5" name="Freeform 127"/>
                    <p:cNvSpPr>
                      <a:spLocks/>
                    </p:cNvSpPr>
                    <p:nvPr/>
                  </p:nvSpPr>
                  <p:spPr bwMode="hidden">
                    <a:xfrm>
                      <a:off x="4488" y="1"/>
                      <a:ext cx="541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539" y="0"/>
                        </a:cxn>
                        <a:cxn ang="0">
                          <a:pos x="497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539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539" y="0"/>
                          </a:lnTo>
                          <a:lnTo>
                            <a:pt x="497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6" name="Freeform 128"/>
                    <p:cNvSpPr>
                      <a:spLocks/>
                    </p:cNvSpPr>
                    <p:nvPr/>
                  </p:nvSpPr>
                  <p:spPr bwMode="hidden">
                    <a:xfrm>
                      <a:off x="4772" y="1"/>
                      <a:ext cx="642" cy="104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640" y="0"/>
                        </a:cxn>
                        <a:cxn ang="0">
                          <a:pos x="592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640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640" y="0"/>
                          </a:lnTo>
                          <a:lnTo>
                            <a:pt x="592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7" name="Freeform 129"/>
                    <p:cNvSpPr>
                      <a:spLocks/>
                    </p:cNvSpPr>
                    <p:nvPr/>
                  </p:nvSpPr>
                  <p:spPr bwMode="hidden">
                    <a:xfrm>
                      <a:off x="5090" y="37"/>
                      <a:ext cx="672" cy="995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995"/>
                        </a:cxn>
                        <a:cxn ang="0">
                          <a:pos x="48" y="995"/>
                        </a:cxn>
                        <a:cxn ang="0">
                          <a:pos x="670" y="72"/>
                        </a:cxn>
                        <a:cxn ang="0">
                          <a:pos x="670" y="0"/>
                        </a:cxn>
                        <a:cxn ang="0">
                          <a:pos x="0" y="995"/>
                        </a:cxn>
                        <a:cxn ang="0">
                          <a:pos x="24" y="995"/>
                        </a:cxn>
                        <a:cxn ang="0">
                          <a:pos x="24" y="995"/>
                        </a:cxn>
                      </a:cxnLst>
                      <a:rect l="0" t="0" r="r" b="b"/>
                      <a:pathLst>
                        <a:path w="670" h="995">
                          <a:moveTo>
                            <a:pt x="24" y="995"/>
                          </a:moveTo>
                          <a:lnTo>
                            <a:pt x="48" y="995"/>
                          </a:lnTo>
                          <a:lnTo>
                            <a:pt x="670" y="72"/>
                          </a:lnTo>
                          <a:lnTo>
                            <a:pt x="670" y="0"/>
                          </a:lnTo>
                          <a:lnTo>
                            <a:pt x="0" y="995"/>
                          </a:lnTo>
                          <a:lnTo>
                            <a:pt x="24" y="995"/>
                          </a:lnTo>
                          <a:lnTo>
                            <a:pt x="24" y="995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50" name="Group 130"/>
                  <p:cNvGrpSpPr>
                    <a:grpSpLocks/>
                  </p:cNvGrpSpPr>
                  <p:nvPr userDrawn="1"/>
                </p:nvGrpSpPr>
                <p:grpSpPr bwMode="auto">
                  <a:xfrm rot="10800000">
                    <a:off x="-2" y="3559"/>
                    <a:ext cx="5758" cy="353"/>
                    <a:chOff x="4" y="560"/>
                    <a:chExt cx="5758" cy="485"/>
                  </a:xfrm>
                </p:grpSpPr>
                <p:sp>
                  <p:nvSpPr>
                    <p:cNvPr id="51" name="Freeform 131"/>
                    <p:cNvSpPr>
                      <a:spLocks/>
                    </p:cNvSpPr>
                    <p:nvPr/>
                  </p:nvSpPr>
                  <p:spPr bwMode="hidden">
                    <a:xfrm>
                      <a:off x="4" y="621"/>
                      <a:ext cx="306" cy="424"/>
                    </a:xfrm>
                    <a:custGeom>
                      <a:avLst/>
                      <a:gdLst/>
                      <a:ahLst/>
                      <a:cxnLst>
                        <a:cxn ang="0">
                          <a:pos x="281" y="426"/>
                        </a:cxn>
                        <a:cxn ang="0">
                          <a:pos x="305" y="426"/>
                        </a:cxn>
                        <a:cxn ang="0">
                          <a:pos x="0" y="0"/>
                        </a:cxn>
                        <a:cxn ang="0">
                          <a:pos x="0" y="66"/>
                        </a:cxn>
                        <a:cxn ang="0">
                          <a:pos x="251" y="426"/>
                        </a:cxn>
                        <a:cxn ang="0">
                          <a:pos x="281" y="426"/>
                        </a:cxn>
                        <a:cxn ang="0">
                          <a:pos x="281" y="426"/>
                        </a:cxn>
                      </a:cxnLst>
                      <a:rect l="0" t="0" r="r" b="b"/>
                      <a:pathLst>
                        <a:path w="305" h="426">
                          <a:moveTo>
                            <a:pt x="281" y="426"/>
                          </a:moveTo>
                          <a:lnTo>
                            <a:pt x="305" y="426"/>
                          </a:lnTo>
                          <a:lnTo>
                            <a:pt x="0" y="0"/>
                          </a:lnTo>
                          <a:lnTo>
                            <a:pt x="0" y="66"/>
                          </a:lnTo>
                          <a:lnTo>
                            <a:pt x="251" y="426"/>
                          </a:lnTo>
                          <a:lnTo>
                            <a:pt x="281" y="426"/>
                          </a:lnTo>
                          <a:lnTo>
                            <a:pt x="281" y="426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2" name="Freeform 132"/>
                    <p:cNvSpPr>
                      <a:spLocks/>
                    </p:cNvSpPr>
                    <p:nvPr/>
                  </p:nvSpPr>
                  <p:spPr bwMode="hidden">
                    <a:xfrm>
                      <a:off x="5414" y="560"/>
                      <a:ext cx="348" cy="485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486"/>
                        </a:cxn>
                        <a:cxn ang="0">
                          <a:pos x="48" y="486"/>
                        </a:cxn>
                        <a:cxn ang="0">
                          <a:pos x="347" y="72"/>
                        </a:cxn>
                        <a:cxn ang="0">
                          <a:pos x="347" y="0"/>
                        </a:cxn>
                        <a:cxn ang="0">
                          <a:pos x="0" y="486"/>
                        </a:cxn>
                        <a:cxn ang="0">
                          <a:pos x="24" y="486"/>
                        </a:cxn>
                        <a:cxn ang="0">
                          <a:pos x="24" y="486"/>
                        </a:cxn>
                      </a:cxnLst>
                      <a:rect l="0" t="0" r="r" b="b"/>
                      <a:pathLst>
                        <a:path w="347" h="486">
                          <a:moveTo>
                            <a:pt x="24" y="486"/>
                          </a:moveTo>
                          <a:lnTo>
                            <a:pt x="48" y="486"/>
                          </a:lnTo>
                          <a:lnTo>
                            <a:pt x="347" y="72"/>
                          </a:lnTo>
                          <a:lnTo>
                            <a:pt x="347" y="0"/>
                          </a:lnTo>
                          <a:lnTo>
                            <a:pt x="0" y="486"/>
                          </a:lnTo>
                          <a:lnTo>
                            <a:pt x="24" y="486"/>
                          </a:lnTo>
                          <a:lnTo>
                            <a:pt x="24" y="486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41" name="Oval 133"/>
              <p:cNvSpPr>
                <a:spLocks noChangeArrowheads="1"/>
              </p:cNvSpPr>
              <p:nvPr userDrawn="1"/>
            </p:nvSpPr>
            <p:spPr bwMode="auto">
              <a:xfrm>
                <a:off x="192" y="4013"/>
                <a:ext cx="5376" cy="307"/>
              </a:xfrm>
              <a:prstGeom prst="ellipse">
                <a:avLst/>
              </a:prstGeom>
              <a:gradFill rotWithShape="1">
                <a:gsLst>
                  <a:gs pos="0">
                    <a:srgbClr val="836C94"/>
                  </a:gs>
                  <a:gs pos="100000">
                    <a:srgbClr val="836C94">
                      <a:gamma/>
                      <a:shade val="0"/>
                      <a:invGamma/>
                      <a:alpha val="50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400">
                    <a:latin typeface="Calibri" pitchFamily="34" charset="0"/>
                  </a:rPr>
                  <a:t>UNCLASSIFIED</a:t>
                </a:r>
              </a:p>
            </p:txBody>
          </p:sp>
        </p:grpSp>
        <p:grpSp>
          <p:nvGrpSpPr>
            <p:cNvPr id="7" name="Group 138"/>
            <p:cNvGrpSpPr>
              <a:grpSpLocks/>
            </p:cNvGrpSpPr>
            <p:nvPr userDrawn="1"/>
          </p:nvGrpSpPr>
          <p:grpSpPr bwMode="auto">
            <a:xfrm>
              <a:off x="0" y="0"/>
              <a:ext cx="5759" cy="960"/>
              <a:chOff x="0" y="0"/>
              <a:chExt cx="5759" cy="960"/>
            </a:xfrm>
          </p:grpSpPr>
          <p:sp>
            <p:nvSpPr>
              <p:cNvPr id="8" name="Freeform 75"/>
              <p:cNvSpPr>
                <a:spLocks/>
              </p:cNvSpPr>
              <p:nvPr userDrawn="1"/>
            </p:nvSpPr>
            <p:spPr bwMode="hidden">
              <a:xfrm>
                <a:off x="0" y="0"/>
                <a:ext cx="5758" cy="960"/>
              </a:xfrm>
              <a:custGeom>
                <a:avLst/>
                <a:gdLst/>
                <a:ahLst/>
                <a:cxnLst>
                  <a:cxn ang="0">
                    <a:pos x="5740" y="1043"/>
                  </a:cxn>
                  <a:cxn ang="0">
                    <a:pos x="0" y="1043"/>
                  </a:cxn>
                  <a:cxn ang="0">
                    <a:pos x="0" y="0"/>
                  </a:cxn>
                  <a:cxn ang="0">
                    <a:pos x="5740" y="0"/>
                  </a:cxn>
                  <a:cxn ang="0">
                    <a:pos x="5740" y="1043"/>
                  </a:cxn>
                  <a:cxn ang="0">
                    <a:pos x="5740" y="1043"/>
                  </a:cxn>
                </a:cxnLst>
                <a:rect l="0" t="0" r="r" b="b"/>
                <a:pathLst>
                  <a:path w="5740" h="1043">
                    <a:moveTo>
                      <a:pt x="5740" y="1043"/>
                    </a:moveTo>
                    <a:lnTo>
                      <a:pt x="0" y="1043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1043"/>
                    </a:lnTo>
                    <a:lnTo>
                      <a:pt x="5740" y="10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9" name="Group 137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9" cy="940"/>
                <a:chOff x="0" y="0"/>
                <a:chExt cx="5759" cy="940"/>
              </a:xfrm>
            </p:grpSpPr>
            <p:grpSp>
              <p:nvGrpSpPr>
                <p:cNvPr id="10" name="Group 76"/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5759" cy="940"/>
                  <a:chOff x="0" y="0"/>
                  <a:chExt cx="5759" cy="1058"/>
                </a:xfrm>
              </p:grpSpPr>
              <p:sp>
                <p:nvSpPr>
                  <p:cNvPr id="12" name="Freeform 77"/>
                  <p:cNvSpPr>
                    <a:spLocks/>
                  </p:cNvSpPr>
                  <p:nvPr userDrawn="1"/>
                </p:nvSpPr>
                <p:spPr bwMode="hidden">
                  <a:xfrm>
                    <a:off x="1" y="1040"/>
                    <a:ext cx="5758" cy="18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" name="Freeform 78"/>
                  <p:cNvSpPr>
                    <a:spLocks/>
                  </p:cNvSpPr>
                  <p:nvPr userDrawn="1"/>
                </p:nvSpPr>
                <p:spPr bwMode="hidden">
                  <a:xfrm>
                    <a:off x="0" y="24"/>
                    <a:ext cx="5758" cy="30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30"/>
                      </a:cxn>
                      <a:cxn ang="0">
                        <a:pos x="5740" y="30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30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30"/>
                        </a:lnTo>
                        <a:lnTo>
                          <a:pt x="5740" y="30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" name="Freeform 79"/>
                  <p:cNvSpPr>
                    <a:spLocks/>
                  </p:cNvSpPr>
                  <p:nvPr userDrawn="1"/>
                </p:nvSpPr>
                <p:spPr bwMode="hidden">
                  <a:xfrm>
                    <a:off x="0" y="186"/>
                    <a:ext cx="5758" cy="25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" name="Freeform 80"/>
                  <p:cNvSpPr>
                    <a:spLocks/>
                  </p:cNvSpPr>
                  <p:nvPr userDrawn="1"/>
                </p:nvSpPr>
                <p:spPr bwMode="hidden">
                  <a:xfrm>
                    <a:off x="0" y="475"/>
                    <a:ext cx="5758" cy="24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" name="Freeform 81"/>
                  <p:cNvSpPr>
                    <a:spLocks/>
                  </p:cNvSpPr>
                  <p:nvPr userDrawn="1"/>
                </p:nvSpPr>
                <p:spPr bwMode="hidden">
                  <a:xfrm>
                    <a:off x="0" y="337"/>
                    <a:ext cx="5758" cy="27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" name="Freeform 82"/>
                  <p:cNvSpPr>
                    <a:spLocks/>
                  </p:cNvSpPr>
                  <p:nvPr userDrawn="1"/>
                </p:nvSpPr>
                <p:spPr bwMode="hidden">
                  <a:xfrm>
                    <a:off x="0" y="600"/>
                    <a:ext cx="5758" cy="24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24"/>
                      </a:cxn>
                      <a:cxn ang="0">
                        <a:pos x="5740" y="24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24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5740" y="24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" name="Freeform 83"/>
                  <p:cNvSpPr>
                    <a:spLocks/>
                  </p:cNvSpPr>
                  <p:nvPr userDrawn="1"/>
                </p:nvSpPr>
                <p:spPr bwMode="hidden">
                  <a:xfrm>
                    <a:off x="0" y="727"/>
                    <a:ext cx="5758" cy="18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" name="Freeform 84"/>
                  <p:cNvSpPr>
                    <a:spLocks/>
                  </p:cNvSpPr>
                  <p:nvPr userDrawn="1"/>
                </p:nvSpPr>
                <p:spPr bwMode="hidden">
                  <a:xfrm>
                    <a:off x="0" y="841"/>
                    <a:ext cx="5758" cy="18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0" name="Freeform 85"/>
                  <p:cNvSpPr>
                    <a:spLocks/>
                  </p:cNvSpPr>
                  <p:nvPr userDrawn="1"/>
                </p:nvSpPr>
                <p:spPr bwMode="hidden">
                  <a:xfrm>
                    <a:off x="0" y="943"/>
                    <a:ext cx="5758" cy="18"/>
                  </a:xfrm>
                  <a:custGeom>
                    <a:avLst/>
                    <a:gdLst/>
                    <a:ahLst/>
                    <a:cxnLst>
                      <a:cxn ang="0">
                        <a:pos x="5740" y="0"/>
                      </a:cxn>
                      <a:cxn ang="0">
                        <a:pos x="0" y="0"/>
                      </a:cxn>
                      <a:cxn ang="0">
                        <a:pos x="0" y="18"/>
                      </a:cxn>
                      <a:cxn ang="0">
                        <a:pos x="5740" y="18"/>
                      </a:cxn>
                      <a:cxn ang="0">
                        <a:pos x="5740" y="0"/>
                      </a:cxn>
                      <a:cxn ang="0">
                        <a:pos x="5740" y="0"/>
                      </a:cxn>
                    </a:cxnLst>
                    <a:rect l="0" t="0" r="r" b="b"/>
                    <a:pathLst>
                      <a:path w="5740" h="18">
                        <a:moveTo>
                          <a:pt x="5740" y="0"/>
                        </a:moveTo>
                        <a:lnTo>
                          <a:pt x="0" y="0"/>
                        </a:lnTo>
                        <a:lnTo>
                          <a:pt x="0" y="18"/>
                        </a:lnTo>
                        <a:lnTo>
                          <a:pt x="5740" y="18"/>
                        </a:lnTo>
                        <a:lnTo>
                          <a:pt x="5740" y="0"/>
                        </a:lnTo>
                        <a:lnTo>
                          <a:pt x="5740" y="0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grpSp>
                <p:nvGrpSpPr>
                  <p:cNvPr id="21" name="Group 86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5758" cy="1044"/>
                    <a:chOff x="0" y="0"/>
                    <a:chExt cx="5758" cy="1044"/>
                  </a:xfrm>
                </p:grpSpPr>
                <p:sp>
                  <p:nvSpPr>
                    <p:cNvPr id="25" name="Freeform 87"/>
                    <p:cNvSpPr>
                      <a:spLocks/>
                    </p:cNvSpPr>
                    <p:nvPr/>
                  </p:nvSpPr>
                  <p:spPr bwMode="hidden">
                    <a:xfrm>
                      <a:off x="2849" y="0"/>
                      <a:ext cx="42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42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" name="Freeform 88"/>
                    <p:cNvSpPr>
                      <a:spLocks/>
                    </p:cNvSpPr>
                    <p:nvPr/>
                  </p:nvSpPr>
                  <p:spPr bwMode="hidden">
                    <a:xfrm>
                      <a:off x="2400" y="0"/>
                      <a:ext cx="155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31" y="1043"/>
                        </a:cxn>
                        <a:cxn ang="0">
                          <a:pos x="155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113" y="1043"/>
                        </a:cxn>
                        <a:cxn ang="0">
                          <a:pos x="131" y="1043"/>
                        </a:cxn>
                        <a:cxn ang="0">
                          <a:pos x="131" y="1043"/>
                        </a:cxn>
                      </a:cxnLst>
                      <a:rect l="0" t="0" r="r" b="b"/>
                      <a:pathLst>
                        <a:path w="155" h="1043">
                          <a:moveTo>
                            <a:pt x="131" y="1043"/>
                          </a:moveTo>
                          <a:lnTo>
                            <a:pt x="155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113" y="1043"/>
                          </a:lnTo>
                          <a:lnTo>
                            <a:pt x="131" y="1043"/>
                          </a:lnTo>
                          <a:lnTo>
                            <a:pt x="131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" name="Freeform 89"/>
                    <p:cNvSpPr>
                      <a:spLocks/>
                    </p:cNvSpPr>
                    <p:nvPr/>
                  </p:nvSpPr>
                  <p:spPr bwMode="hidden">
                    <a:xfrm>
                      <a:off x="1967" y="0"/>
                      <a:ext cx="240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221" y="1043"/>
                        </a:cxn>
                        <a:cxn ang="0">
                          <a:pos x="239" y="1043"/>
                        </a:cxn>
                        <a:cxn ang="0">
                          <a:pos x="36" y="0"/>
                        </a:cxn>
                        <a:cxn ang="0">
                          <a:pos x="0" y="0"/>
                        </a:cxn>
                        <a:cxn ang="0">
                          <a:pos x="203" y="1043"/>
                        </a:cxn>
                        <a:cxn ang="0">
                          <a:pos x="221" y="1043"/>
                        </a:cxn>
                        <a:cxn ang="0">
                          <a:pos x="221" y="1043"/>
                        </a:cxn>
                      </a:cxnLst>
                      <a:rect l="0" t="0" r="r" b="b"/>
                      <a:pathLst>
                        <a:path w="239" h="1043">
                          <a:moveTo>
                            <a:pt x="221" y="1043"/>
                          </a:moveTo>
                          <a:lnTo>
                            <a:pt x="239" y="1043"/>
                          </a:lnTo>
                          <a:lnTo>
                            <a:pt x="36" y="0"/>
                          </a:lnTo>
                          <a:lnTo>
                            <a:pt x="0" y="0"/>
                          </a:lnTo>
                          <a:lnTo>
                            <a:pt x="203" y="1043"/>
                          </a:lnTo>
                          <a:lnTo>
                            <a:pt x="221" y="1043"/>
                          </a:lnTo>
                          <a:lnTo>
                            <a:pt x="221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" name="Freeform 90"/>
                    <p:cNvSpPr>
                      <a:spLocks/>
                    </p:cNvSpPr>
                    <p:nvPr/>
                  </p:nvSpPr>
                  <p:spPr bwMode="hidden">
                    <a:xfrm>
                      <a:off x="1554" y="0"/>
                      <a:ext cx="353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334" y="1043"/>
                        </a:cxn>
                        <a:cxn ang="0">
                          <a:pos x="352" y="1043"/>
                        </a:cxn>
                        <a:cxn ang="0">
                          <a:pos x="41" y="0"/>
                        </a:cxn>
                        <a:cxn ang="0">
                          <a:pos x="0" y="0"/>
                        </a:cxn>
                        <a:cxn ang="0">
                          <a:pos x="311" y="1043"/>
                        </a:cxn>
                        <a:cxn ang="0">
                          <a:pos x="334" y="1043"/>
                        </a:cxn>
                        <a:cxn ang="0">
                          <a:pos x="334" y="1043"/>
                        </a:cxn>
                      </a:cxnLst>
                      <a:rect l="0" t="0" r="r" b="b"/>
                      <a:pathLst>
                        <a:path w="352" h="1043">
                          <a:moveTo>
                            <a:pt x="334" y="1043"/>
                          </a:moveTo>
                          <a:lnTo>
                            <a:pt x="352" y="1043"/>
                          </a:lnTo>
                          <a:lnTo>
                            <a:pt x="41" y="0"/>
                          </a:lnTo>
                          <a:lnTo>
                            <a:pt x="0" y="0"/>
                          </a:lnTo>
                          <a:lnTo>
                            <a:pt x="311" y="1043"/>
                          </a:lnTo>
                          <a:lnTo>
                            <a:pt x="334" y="1043"/>
                          </a:lnTo>
                          <a:lnTo>
                            <a:pt x="334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" name="Freeform 91"/>
                    <p:cNvSpPr>
                      <a:spLocks/>
                    </p:cNvSpPr>
                    <p:nvPr/>
                  </p:nvSpPr>
                  <p:spPr bwMode="hidden">
                    <a:xfrm>
                      <a:off x="1134" y="0"/>
                      <a:ext cx="450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425" y="1043"/>
                        </a:cxn>
                        <a:cxn ang="0">
                          <a:pos x="449" y="1043"/>
                        </a:cxn>
                        <a:cxn ang="0">
                          <a:pos x="42" y="0"/>
                        </a:cxn>
                        <a:cxn ang="0">
                          <a:pos x="0" y="0"/>
                        </a:cxn>
                        <a:cxn ang="0">
                          <a:pos x="407" y="1043"/>
                        </a:cxn>
                        <a:cxn ang="0">
                          <a:pos x="425" y="1043"/>
                        </a:cxn>
                        <a:cxn ang="0">
                          <a:pos x="425" y="1043"/>
                        </a:cxn>
                      </a:cxnLst>
                      <a:rect l="0" t="0" r="r" b="b"/>
                      <a:pathLst>
                        <a:path w="449" h="1043">
                          <a:moveTo>
                            <a:pt x="425" y="1043"/>
                          </a:moveTo>
                          <a:lnTo>
                            <a:pt x="449" y="1043"/>
                          </a:lnTo>
                          <a:lnTo>
                            <a:pt x="42" y="0"/>
                          </a:lnTo>
                          <a:lnTo>
                            <a:pt x="0" y="0"/>
                          </a:lnTo>
                          <a:lnTo>
                            <a:pt x="407" y="1043"/>
                          </a:lnTo>
                          <a:lnTo>
                            <a:pt x="425" y="1043"/>
                          </a:lnTo>
                          <a:lnTo>
                            <a:pt x="425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0" name="Freeform 92"/>
                    <p:cNvSpPr>
                      <a:spLocks/>
                    </p:cNvSpPr>
                    <p:nvPr/>
                  </p:nvSpPr>
                  <p:spPr bwMode="hidden">
                    <a:xfrm>
                      <a:off x="714" y="0"/>
                      <a:ext cx="540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520" y="1043"/>
                        </a:cxn>
                        <a:cxn ang="0">
                          <a:pos x="538" y="1043"/>
                        </a:cxn>
                        <a:cxn ang="0">
                          <a:pos x="41" y="0"/>
                        </a:cxn>
                        <a:cxn ang="0">
                          <a:pos x="0" y="0"/>
                        </a:cxn>
                        <a:cxn ang="0">
                          <a:pos x="496" y="1043"/>
                        </a:cxn>
                        <a:cxn ang="0">
                          <a:pos x="520" y="1043"/>
                        </a:cxn>
                        <a:cxn ang="0">
                          <a:pos x="520" y="1043"/>
                        </a:cxn>
                      </a:cxnLst>
                      <a:rect l="0" t="0" r="r" b="b"/>
                      <a:pathLst>
                        <a:path w="538" h="1043">
                          <a:moveTo>
                            <a:pt x="520" y="1043"/>
                          </a:moveTo>
                          <a:lnTo>
                            <a:pt x="538" y="1043"/>
                          </a:lnTo>
                          <a:lnTo>
                            <a:pt x="41" y="0"/>
                          </a:lnTo>
                          <a:lnTo>
                            <a:pt x="0" y="0"/>
                          </a:lnTo>
                          <a:lnTo>
                            <a:pt x="496" y="1043"/>
                          </a:lnTo>
                          <a:lnTo>
                            <a:pt x="520" y="1043"/>
                          </a:lnTo>
                          <a:lnTo>
                            <a:pt x="520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1" name="Freeform 93"/>
                    <p:cNvSpPr>
                      <a:spLocks/>
                    </p:cNvSpPr>
                    <p:nvPr/>
                  </p:nvSpPr>
                  <p:spPr bwMode="hidden">
                    <a:xfrm>
                      <a:off x="306" y="0"/>
                      <a:ext cx="642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622" y="1043"/>
                        </a:cxn>
                        <a:cxn ang="0">
                          <a:pos x="640" y="1043"/>
                        </a:cxn>
                        <a:cxn ang="0">
                          <a:pos x="48" y="0"/>
                        </a:cxn>
                        <a:cxn ang="0">
                          <a:pos x="0" y="0"/>
                        </a:cxn>
                        <a:cxn ang="0">
                          <a:pos x="598" y="1043"/>
                        </a:cxn>
                        <a:cxn ang="0">
                          <a:pos x="622" y="1043"/>
                        </a:cxn>
                        <a:cxn ang="0">
                          <a:pos x="622" y="1043"/>
                        </a:cxn>
                      </a:cxnLst>
                      <a:rect l="0" t="0" r="r" b="b"/>
                      <a:pathLst>
                        <a:path w="640" h="1043">
                          <a:moveTo>
                            <a:pt x="622" y="1043"/>
                          </a:moveTo>
                          <a:lnTo>
                            <a:pt x="640" y="1043"/>
                          </a:lnTo>
                          <a:lnTo>
                            <a:pt x="48" y="0"/>
                          </a:lnTo>
                          <a:lnTo>
                            <a:pt x="0" y="0"/>
                          </a:lnTo>
                          <a:lnTo>
                            <a:pt x="598" y="1043"/>
                          </a:lnTo>
                          <a:lnTo>
                            <a:pt x="622" y="1043"/>
                          </a:lnTo>
                          <a:lnTo>
                            <a:pt x="622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" name="Freeform 94"/>
                    <p:cNvSpPr>
                      <a:spLocks/>
                    </p:cNvSpPr>
                    <p:nvPr/>
                  </p:nvSpPr>
                  <p:spPr bwMode="hidden">
                    <a:xfrm>
                      <a:off x="0" y="108"/>
                      <a:ext cx="630" cy="936"/>
                    </a:xfrm>
                    <a:custGeom>
                      <a:avLst/>
                      <a:gdLst/>
                      <a:ahLst/>
                      <a:cxnLst>
                        <a:cxn ang="0">
                          <a:pos x="604" y="935"/>
                        </a:cxn>
                        <a:cxn ang="0">
                          <a:pos x="628" y="935"/>
                        </a:cxn>
                        <a:cxn ang="0">
                          <a:pos x="0" y="0"/>
                        </a:cxn>
                        <a:cxn ang="0">
                          <a:pos x="0" y="66"/>
                        </a:cxn>
                        <a:cxn ang="0">
                          <a:pos x="580" y="935"/>
                        </a:cxn>
                        <a:cxn ang="0">
                          <a:pos x="604" y="935"/>
                        </a:cxn>
                        <a:cxn ang="0">
                          <a:pos x="604" y="935"/>
                        </a:cxn>
                      </a:cxnLst>
                      <a:rect l="0" t="0" r="r" b="b"/>
                      <a:pathLst>
                        <a:path w="628" h="935">
                          <a:moveTo>
                            <a:pt x="604" y="935"/>
                          </a:moveTo>
                          <a:lnTo>
                            <a:pt x="628" y="935"/>
                          </a:lnTo>
                          <a:lnTo>
                            <a:pt x="0" y="0"/>
                          </a:lnTo>
                          <a:lnTo>
                            <a:pt x="0" y="66"/>
                          </a:lnTo>
                          <a:lnTo>
                            <a:pt x="580" y="935"/>
                          </a:lnTo>
                          <a:lnTo>
                            <a:pt x="604" y="935"/>
                          </a:lnTo>
                          <a:lnTo>
                            <a:pt x="604" y="935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3" name="Freeform 95"/>
                    <p:cNvSpPr>
                      <a:spLocks/>
                    </p:cNvSpPr>
                    <p:nvPr/>
                  </p:nvSpPr>
                  <p:spPr bwMode="hidden">
                    <a:xfrm>
                      <a:off x="3191" y="0"/>
                      <a:ext cx="155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155" y="0"/>
                        </a:cxn>
                        <a:cxn ang="0">
                          <a:pos x="114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155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155" y="0"/>
                          </a:lnTo>
                          <a:lnTo>
                            <a:pt x="114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4" name="Freeform 96"/>
                    <p:cNvSpPr>
                      <a:spLocks/>
                    </p:cNvSpPr>
                    <p:nvPr/>
                  </p:nvSpPr>
                  <p:spPr bwMode="hidden">
                    <a:xfrm>
                      <a:off x="3533" y="0"/>
                      <a:ext cx="240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36" y="1043"/>
                        </a:cxn>
                        <a:cxn ang="0">
                          <a:pos x="239" y="0"/>
                        </a:cxn>
                        <a:cxn ang="0">
                          <a:pos x="203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239" h="1043">
                          <a:moveTo>
                            <a:pt x="18" y="1043"/>
                          </a:moveTo>
                          <a:lnTo>
                            <a:pt x="36" y="1043"/>
                          </a:lnTo>
                          <a:lnTo>
                            <a:pt x="239" y="0"/>
                          </a:lnTo>
                          <a:lnTo>
                            <a:pt x="203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5" name="Freeform 97"/>
                    <p:cNvSpPr>
                      <a:spLocks/>
                    </p:cNvSpPr>
                    <p:nvPr/>
                  </p:nvSpPr>
                  <p:spPr bwMode="hidden">
                    <a:xfrm>
                      <a:off x="3821" y="0"/>
                      <a:ext cx="359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1043"/>
                        </a:cxn>
                        <a:cxn ang="0">
                          <a:pos x="42" y="1043"/>
                        </a:cxn>
                        <a:cxn ang="0">
                          <a:pos x="358" y="0"/>
                        </a:cxn>
                        <a:cxn ang="0">
                          <a:pos x="317" y="0"/>
                        </a:cxn>
                        <a:cxn ang="0">
                          <a:pos x="0" y="1043"/>
                        </a:cxn>
                        <a:cxn ang="0">
                          <a:pos x="24" y="1043"/>
                        </a:cxn>
                        <a:cxn ang="0">
                          <a:pos x="24" y="1043"/>
                        </a:cxn>
                      </a:cxnLst>
                      <a:rect l="0" t="0" r="r" b="b"/>
                      <a:pathLst>
                        <a:path w="358" h="1043">
                          <a:moveTo>
                            <a:pt x="24" y="1043"/>
                          </a:moveTo>
                          <a:lnTo>
                            <a:pt x="42" y="1043"/>
                          </a:lnTo>
                          <a:lnTo>
                            <a:pt x="358" y="0"/>
                          </a:lnTo>
                          <a:lnTo>
                            <a:pt x="317" y="0"/>
                          </a:lnTo>
                          <a:lnTo>
                            <a:pt x="0" y="1043"/>
                          </a:lnTo>
                          <a:lnTo>
                            <a:pt x="24" y="1043"/>
                          </a:lnTo>
                          <a:lnTo>
                            <a:pt x="24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" name="Freeform 98"/>
                    <p:cNvSpPr>
                      <a:spLocks/>
                    </p:cNvSpPr>
                    <p:nvPr/>
                  </p:nvSpPr>
                  <p:spPr bwMode="hidden">
                    <a:xfrm>
                      <a:off x="4139" y="0"/>
                      <a:ext cx="449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1" y="1043"/>
                        </a:cxn>
                        <a:cxn ang="0">
                          <a:pos x="448" y="0"/>
                        </a:cxn>
                        <a:cxn ang="0">
                          <a:pos x="406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448" h="1043">
                          <a:moveTo>
                            <a:pt x="18" y="1043"/>
                          </a:moveTo>
                          <a:lnTo>
                            <a:pt x="41" y="1043"/>
                          </a:lnTo>
                          <a:lnTo>
                            <a:pt x="448" y="0"/>
                          </a:lnTo>
                          <a:lnTo>
                            <a:pt x="406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" name="Freeform 99"/>
                    <p:cNvSpPr>
                      <a:spLocks/>
                    </p:cNvSpPr>
                    <p:nvPr/>
                  </p:nvSpPr>
                  <p:spPr bwMode="hidden">
                    <a:xfrm>
                      <a:off x="4480" y="0"/>
                      <a:ext cx="541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539" y="0"/>
                        </a:cxn>
                        <a:cxn ang="0">
                          <a:pos x="497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539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539" y="0"/>
                          </a:lnTo>
                          <a:lnTo>
                            <a:pt x="497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" name="Freeform 100"/>
                    <p:cNvSpPr>
                      <a:spLocks/>
                    </p:cNvSpPr>
                    <p:nvPr/>
                  </p:nvSpPr>
                  <p:spPr bwMode="hidden">
                    <a:xfrm>
                      <a:off x="4768" y="0"/>
                      <a:ext cx="642" cy="1044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1043"/>
                        </a:cxn>
                        <a:cxn ang="0">
                          <a:pos x="42" y="1043"/>
                        </a:cxn>
                        <a:cxn ang="0">
                          <a:pos x="640" y="0"/>
                        </a:cxn>
                        <a:cxn ang="0">
                          <a:pos x="592" y="0"/>
                        </a:cxn>
                        <a:cxn ang="0">
                          <a:pos x="0" y="1043"/>
                        </a:cxn>
                        <a:cxn ang="0">
                          <a:pos x="18" y="1043"/>
                        </a:cxn>
                        <a:cxn ang="0">
                          <a:pos x="18" y="1043"/>
                        </a:cxn>
                      </a:cxnLst>
                      <a:rect l="0" t="0" r="r" b="b"/>
                      <a:pathLst>
                        <a:path w="640" h="1043">
                          <a:moveTo>
                            <a:pt x="18" y="1043"/>
                          </a:moveTo>
                          <a:lnTo>
                            <a:pt x="42" y="1043"/>
                          </a:lnTo>
                          <a:lnTo>
                            <a:pt x="640" y="0"/>
                          </a:lnTo>
                          <a:lnTo>
                            <a:pt x="592" y="0"/>
                          </a:lnTo>
                          <a:lnTo>
                            <a:pt x="0" y="1043"/>
                          </a:lnTo>
                          <a:lnTo>
                            <a:pt x="18" y="1043"/>
                          </a:lnTo>
                          <a:lnTo>
                            <a:pt x="18" y="1043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" name="Freeform 101"/>
                    <p:cNvSpPr>
                      <a:spLocks/>
                    </p:cNvSpPr>
                    <p:nvPr/>
                  </p:nvSpPr>
                  <p:spPr bwMode="hidden">
                    <a:xfrm>
                      <a:off x="5086" y="48"/>
                      <a:ext cx="672" cy="996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995"/>
                        </a:cxn>
                        <a:cxn ang="0">
                          <a:pos x="48" y="995"/>
                        </a:cxn>
                        <a:cxn ang="0">
                          <a:pos x="670" y="72"/>
                        </a:cxn>
                        <a:cxn ang="0">
                          <a:pos x="670" y="0"/>
                        </a:cxn>
                        <a:cxn ang="0">
                          <a:pos x="0" y="995"/>
                        </a:cxn>
                        <a:cxn ang="0">
                          <a:pos x="24" y="995"/>
                        </a:cxn>
                        <a:cxn ang="0">
                          <a:pos x="24" y="995"/>
                        </a:cxn>
                      </a:cxnLst>
                      <a:rect l="0" t="0" r="r" b="b"/>
                      <a:pathLst>
                        <a:path w="670" h="995">
                          <a:moveTo>
                            <a:pt x="24" y="995"/>
                          </a:moveTo>
                          <a:lnTo>
                            <a:pt x="48" y="995"/>
                          </a:lnTo>
                          <a:lnTo>
                            <a:pt x="670" y="72"/>
                          </a:lnTo>
                          <a:lnTo>
                            <a:pt x="670" y="0"/>
                          </a:lnTo>
                          <a:lnTo>
                            <a:pt x="0" y="995"/>
                          </a:lnTo>
                          <a:lnTo>
                            <a:pt x="24" y="995"/>
                          </a:lnTo>
                          <a:lnTo>
                            <a:pt x="24" y="995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2" name="Group 10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58"/>
                    <a:ext cx="5758" cy="487"/>
                    <a:chOff x="0" y="558"/>
                    <a:chExt cx="5758" cy="487"/>
                  </a:xfrm>
                </p:grpSpPr>
                <p:sp>
                  <p:nvSpPr>
                    <p:cNvPr id="23" name="Freeform 103"/>
                    <p:cNvSpPr>
                      <a:spLocks/>
                    </p:cNvSpPr>
                    <p:nvPr/>
                  </p:nvSpPr>
                  <p:spPr bwMode="hidden">
                    <a:xfrm>
                      <a:off x="0" y="618"/>
                      <a:ext cx="306" cy="427"/>
                    </a:xfrm>
                    <a:custGeom>
                      <a:avLst/>
                      <a:gdLst/>
                      <a:ahLst/>
                      <a:cxnLst>
                        <a:cxn ang="0">
                          <a:pos x="281" y="426"/>
                        </a:cxn>
                        <a:cxn ang="0">
                          <a:pos x="305" y="426"/>
                        </a:cxn>
                        <a:cxn ang="0">
                          <a:pos x="0" y="0"/>
                        </a:cxn>
                        <a:cxn ang="0">
                          <a:pos x="0" y="66"/>
                        </a:cxn>
                        <a:cxn ang="0">
                          <a:pos x="251" y="426"/>
                        </a:cxn>
                        <a:cxn ang="0">
                          <a:pos x="281" y="426"/>
                        </a:cxn>
                        <a:cxn ang="0">
                          <a:pos x="281" y="426"/>
                        </a:cxn>
                      </a:cxnLst>
                      <a:rect l="0" t="0" r="r" b="b"/>
                      <a:pathLst>
                        <a:path w="305" h="426">
                          <a:moveTo>
                            <a:pt x="281" y="426"/>
                          </a:moveTo>
                          <a:lnTo>
                            <a:pt x="305" y="426"/>
                          </a:lnTo>
                          <a:lnTo>
                            <a:pt x="0" y="0"/>
                          </a:lnTo>
                          <a:lnTo>
                            <a:pt x="0" y="66"/>
                          </a:lnTo>
                          <a:lnTo>
                            <a:pt x="251" y="426"/>
                          </a:lnTo>
                          <a:lnTo>
                            <a:pt x="281" y="426"/>
                          </a:lnTo>
                          <a:lnTo>
                            <a:pt x="281" y="426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" name="Freeform 104"/>
                    <p:cNvSpPr>
                      <a:spLocks/>
                    </p:cNvSpPr>
                    <p:nvPr/>
                  </p:nvSpPr>
                  <p:spPr bwMode="hidden">
                    <a:xfrm>
                      <a:off x="5410" y="558"/>
                      <a:ext cx="348" cy="483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486"/>
                        </a:cxn>
                        <a:cxn ang="0">
                          <a:pos x="48" y="486"/>
                        </a:cxn>
                        <a:cxn ang="0">
                          <a:pos x="347" y="72"/>
                        </a:cxn>
                        <a:cxn ang="0">
                          <a:pos x="347" y="0"/>
                        </a:cxn>
                        <a:cxn ang="0">
                          <a:pos x="0" y="486"/>
                        </a:cxn>
                        <a:cxn ang="0">
                          <a:pos x="24" y="486"/>
                        </a:cxn>
                        <a:cxn ang="0">
                          <a:pos x="24" y="486"/>
                        </a:cxn>
                      </a:cxnLst>
                      <a:rect l="0" t="0" r="r" b="b"/>
                      <a:pathLst>
                        <a:path w="347" h="486">
                          <a:moveTo>
                            <a:pt x="24" y="486"/>
                          </a:moveTo>
                          <a:lnTo>
                            <a:pt x="48" y="486"/>
                          </a:lnTo>
                          <a:lnTo>
                            <a:pt x="347" y="72"/>
                          </a:lnTo>
                          <a:lnTo>
                            <a:pt x="347" y="0"/>
                          </a:lnTo>
                          <a:lnTo>
                            <a:pt x="0" y="486"/>
                          </a:lnTo>
                          <a:lnTo>
                            <a:pt x="24" y="486"/>
                          </a:lnTo>
                          <a:lnTo>
                            <a:pt x="24" y="486"/>
                          </a:lnTo>
                          <a:close/>
                        </a:path>
                      </a:pathLst>
                    </a:custGeom>
                    <a:solidFill>
                      <a:srgbClr val="32324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  <p:sp>
              <p:nvSpPr>
                <p:cNvPr id="11" name="Oval 134"/>
                <p:cNvSpPr>
                  <a:spLocks noChangeArrowheads="1"/>
                </p:cNvSpPr>
                <p:nvPr userDrawn="1"/>
              </p:nvSpPr>
              <p:spPr bwMode="auto">
                <a:xfrm>
                  <a:off x="192" y="29"/>
                  <a:ext cx="5376" cy="3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36C94"/>
                    </a:gs>
                    <a:gs pos="100000">
                      <a:srgbClr val="836C94">
                        <a:gamma/>
                        <a:shade val="0"/>
                        <a:invGamma/>
                        <a:alpha val="50999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400">
                      <a:latin typeface="Calibri" pitchFamily="34" charset="0"/>
                    </a:rPr>
                    <a:t>UNCLASSIFIED</a:t>
                  </a:r>
                </a:p>
              </p:txBody>
            </p:sp>
          </p:grpSp>
        </p:grpSp>
      </p:grpSp>
      <p:sp>
        <p:nvSpPr>
          <p:cNvPr id="809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09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1600"/>
            <a:ext cx="4037012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371600"/>
            <a:ext cx="4037013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76200"/>
            <a:ext cx="2055812" cy="5792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76200"/>
            <a:ext cx="6019800" cy="5792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1600"/>
            <a:ext cx="8226425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27" name="Group 111"/>
          <p:cNvGrpSpPr>
            <a:grpSpLocks/>
          </p:cNvGrpSpPr>
          <p:nvPr userDrawn="1"/>
        </p:nvGrpSpPr>
        <p:grpSpPr bwMode="auto">
          <a:xfrm>
            <a:off x="1588" y="6477000"/>
            <a:ext cx="9142412" cy="381000"/>
            <a:chOff x="1" y="4080"/>
            <a:chExt cx="5759" cy="240"/>
          </a:xfrm>
        </p:grpSpPr>
        <p:grpSp>
          <p:nvGrpSpPr>
            <p:cNvPr id="1062" name="Group 106"/>
            <p:cNvGrpSpPr>
              <a:grpSpLocks/>
            </p:cNvGrpSpPr>
            <p:nvPr userDrawn="1"/>
          </p:nvGrpSpPr>
          <p:grpSpPr bwMode="auto">
            <a:xfrm>
              <a:off x="1" y="4080"/>
              <a:ext cx="5759" cy="240"/>
              <a:chOff x="1" y="3551"/>
              <a:chExt cx="5759" cy="769"/>
            </a:xfrm>
          </p:grpSpPr>
          <p:sp>
            <p:nvSpPr>
              <p:cNvPr id="79947" name="Freeform 75"/>
              <p:cNvSpPr>
                <a:spLocks/>
              </p:cNvSpPr>
              <p:nvPr userDrawn="1"/>
            </p:nvSpPr>
            <p:spPr bwMode="hidden">
              <a:xfrm rot="10800000">
                <a:off x="1" y="3551"/>
                <a:ext cx="5758" cy="769"/>
              </a:xfrm>
              <a:custGeom>
                <a:avLst/>
                <a:gdLst/>
                <a:ahLst/>
                <a:cxnLst>
                  <a:cxn ang="0">
                    <a:pos x="5740" y="1043"/>
                  </a:cxn>
                  <a:cxn ang="0">
                    <a:pos x="0" y="1043"/>
                  </a:cxn>
                  <a:cxn ang="0">
                    <a:pos x="0" y="0"/>
                  </a:cxn>
                  <a:cxn ang="0">
                    <a:pos x="5740" y="0"/>
                  </a:cxn>
                  <a:cxn ang="0">
                    <a:pos x="5740" y="1043"/>
                  </a:cxn>
                  <a:cxn ang="0">
                    <a:pos x="5740" y="1043"/>
                  </a:cxn>
                </a:cxnLst>
                <a:rect l="0" t="0" r="r" b="b"/>
                <a:pathLst>
                  <a:path w="5740" h="1043">
                    <a:moveTo>
                      <a:pt x="5740" y="1043"/>
                    </a:moveTo>
                    <a:lnTo>
                      <a:pt x="0" y="1043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1043"/>
                    </a:lnTo>
                    <a:lnTo>
                      <a:pt x="5740" y="10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1065" name="Group 105"/>
              <p:cNvGrpSpPr>
                <a:grpSpLocks/>
              </p:cNvGrpSpPr>
              <p:nvPr userDrawn="1"/>
            </p:nvGrpSpPr>
            <p:grpSpPr bwMode="auto">
              <a:xfrm>
                <a:off x="1" y="3551"/>
                <a:ext cx="5759" cy="768"/>
                <a:chOff x="1" y="3551"/>
                <a:chExt cx="5759" cy="768"/>
              </a:xfrm>
            </p:grpSpPr>
            <p:sp>
              <p:nvSpPr>
                <p:cNvPr id="79949" name="Freeform 77"/>
                <p:cNvSpPr>
                  <a:spLocks/>
                </p:cNvSpPr>
                <p:nvPr userDrawn="1"/>
              </p:nvSpPr>
              <p:spPr bwMode="hidden">
                <a:xfrm rot="10800000">
                  <a:off x="1" y="3551"/>
                  <a:ext cx="5758" cy="13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50" name="Freeform 78"/>
                <p:cNvSpPr>
                  <a:spLocks/>
                </p:cNvSpPr>
                <p:nvPr userDrawn="1"/>
              </p:nvSpPr>
              <p:spPr bwMode="hidden">
                <a:xfrm rot="10800000">
                  <a:off x="2" y="4282"/>
                  <a:ext cx="5758" cy="22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30"/>
                    </a:cxn>
                    <a:cxn ang="0">
                      <a:pos x="5740" y="30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30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5740" y="30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53" name="Freeform 81"/>
                <p:cNvSpPr>
                  <a:spLocks/>
                </p:cNvSpPr>
                <p:nvPr userDrawn="1"/>
              </p:nvSpPr>
              <p:spPr bwMode="hidden">
                <a:xfrm rot="10800000">
                  <a:off x="2" y="4057"/>
                  <a:ext cx="5758" cy="16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54" name="Freeform 82"/>
                <p:cNvSpPr>
                  <a:spLocks/>
                </p:cNvSpPr>
                <p:nvPr userDrawn="1"/>
              </p:nvSpPr>
              <p:spPr bwMode="hidden">
                <a:xfrm rot="10800000">
                  <a:off x="2" y="3865"/>
                  <a:ext cx="5758" cy="19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56" name="Freeform 84"/>
                <p:cNvSpPr>
                  <a:spLocks/>
                </p:cNvSpPr>
                <p:nvPr userDrawn="1"/>
              </p:nvSpPr>
              <p:spPr bwMode="hidden">
                <a:xfrm rot="10800000">
                  <a:off x="2" y="3695"/>
                  <a:ext cx="5758" cy="16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1071" name="Group 86"/>
                <p:cNvGrpSpPr>
                  <a:grpSpLocks/>
                </p:cNvGrpSpPr>
                <p:nvPr userDrawn="1"/>
              </p:nvGrpSpPr>
              <p:grpSpPr bwMode="auto">
                <a:xfrm rot="10800000">
                  <a:off x="2" y="3560"/>
                  <a:ext cx="5758" cy="759"/>
                  <a:chOff x="0" y="0"/>
                  <a:chExt cx="5758" cy="1045"/>
                </a:xfrm>
              </p:grpSpPr>
              <p:sp>
                <p:nvSpPr>
                  <p:cNvPr id="79959" name="Freeform 87"/>
                  <p:cNvSpPr>
                    <a:spLocks/>
                  </p:cNvSpPr>
                  <p:nvPr/>
                </p:nvSpPr>
                <p:spPr bwMode="hidden">
                  <a:xfrm>
                    <a:off x="2853" y="-1"/>
                    <a:ext cx="42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42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0" name="Freeform 88"/>
                  <p:cNvSpPr>
                    <a:spLocks/>
                  </p:cNvSpPr>
                  <p:nvPr/>
                </p:nvSpPr>
                <p:spPr bwMode="hidden">
                  <a:xfrm>
                    <a:off x="2408" y="-1"/>
                    <a:ext cx="155" cy="1046"/>
                  </a:xfrm>
                  <a:custGeom>
                    <a:avLst/>
                    <a:gdLst/>
                    <a:ahLst/>
                    <a:cxnLst>
                      <a:cxn ang="0">
                        <a:pos x="131" y="1043"/>
                      </a:cxn>
                      <a:cxn ang="0">
                        <a:pos x="155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113" y="1043"/>
                      </a:cxn>
                      <a:cxn ang="0">
                        <a:pos x="131" y="1043"/>
                      </a:cxn>
                      <a:cxn ang="0">
                        <a:pos x="131" y="1043"/>
                      </a:cxn>
                    </a:cxnLst>
                    <a:rect l="0" t="0" r="r" b="b"/>
                    <a:pathLst>
                      <a:path w="155" h="1043">
                        <a:moveTo>
                          <a:pt x="131" y="1043"/>
                        </a:moveTo>
                        <a:lnTo>
                          <a:pt x="155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113" y="1043"/>
                        </a:lnTo>
                        <a:lnTo>
                          <a:pt x="131" y="1043"/>
                        </a:lnTo>
                        <a:lnTo>
                          <a:pt x="131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1" name="Freeform 89"/>
                  <p:cNvSpPr>
                    <a:spLocks/>
                  </p:cNvSpPr>
                  <p:nvPr/>
                </p:nvSpPr>
                <p:spPr bwMode="hidden">
                  <a:xfrm>
                    <a:off x="1971" y="-1"/>
                    <a:ext cx="240" cy="1046"/>
                  </a:xfrm>
                  <a:custGeom>
                    <a:avLst/>
                    <a:gdLst/>
                    <a:ahLst/>
                    <a:cxnLst>
                      <a:cxn ang="0">
                        <a:pos x="221" y="1043"/>
                      </a:cxn>
                      <a:cxn ang="0">
                        <a:pos x="239" y="1043"/>
                      </a:cxn>
                      <a:cxn ang="0">
                        <a:pos x="36" y="0"/>
                      </a:cxn>
                      <a:cxn ang="0">
                        <a:pos x="0" y="0"/>
                      </a:cxn>
                      <a:cxn ang="0">
                        <a:pos x="203" y="1043"/>
                      </a:cxn>
                      <a:cxn ang="0">
                        <a:pos x="221" y="1043"/>
                      </a:cxn>
                      <a:cxn ang="0">
                        <a:pos x="221" y="1043"/>
                      </a:cxn>
                    </a:cxnLst>
                    <a:rect l="0" t="0" r="r" b="b"/>
                    <a:pathLst>
                      <a:path w="239" h="1043">
                        <a:moveTo>
                          <a:pt x="221" y="1043"/>
                        </a:moveTo>
                        <a:lnTo>
                          <a:pt x="239" y="1043"/>
                        </a:lnTo>
                        <a:lnTo>
                          <a:pt x="36" y="0"/>
                        </a:lnTo>
                        <a:lnTo>
                          <a:pt x="0" y="0"/>
                        </a:lnTo>
                        <a:lnTo>
                          <a:pt x="203" y="1043"/>
                        </a:lnTo>
                        <a:lnTo>
                          <a:pt x="221" y="1043"/>
                        </a:lnTo>
                        <a:lnTo>
                          <a:pt x="221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2" name="Freeform 90"/>
                  <p:cNvSpPr>
                    <a:spLocks/>
                  </p:cNvSpPr>
                  <p:nvPr/>
                </p:nvSpPr>
                <p:spPr bwMode="hidden">
                  <a:xfrm>
                    <a:off x="1562" y="-1"/>
                    <a:ext cx="353" cy="1046"/>
                  </a:xfrm>
                  <a:custGeom>
                    <a:avLst/>
                    <a:gdLst/>
                    <a:ahLst/>
                    <a:cxnLst>
                      <a:cxn ang="0">
                        <a:pos x="334" y="1043"/>
                      </a:cxn>
                      <a:cxn ang="0">
                        <a:pos x="352" y="1043"/>
                      </a:cxn>
                      <a:cxn ang="0">
                        <a:pos x="41" y="0"/>
                      </a:cxn>
                      <a:cxn ang="0">
                        <a:pos x="0" y="0"/>
                      </a:cxn>
                      <a:cxn ang="0">
                        <a:pos x="311" y="1043"/>
                      </a:cxn>
                      <a:cxn ang="0">
                        <a:pos x="334" y="1043"/>
                      </a:cxn>
                      <a:cxn ang="0">
                        <a:pos x="334" y="1043"/>
                      </a:cxn>
                    </a:cxnLst>
                    <a:rect l="0" t="0" r="r" b="b"/>
                    <a:pathLst>
                      <a:path w="352" h="1043">
                        <a:moveTo>
                          <a:pt x="334" y="1043"/>
                        </a:moveTo>
                        <a:lnTo>
                          <a:pt x="352" y="1043"/>
                        </a:lnTo>
                        <a:lnTo>
                          <a:pt x="41" y="0"/>
                        </a:lnTo>
                        <a:lnTo>
                          <a:pt x="0" y="0"/>
                        </a:lnTo>
                        <a:lnTo>
                          <a:pt x="311" y="1043"/>
                        </a:lnTo>
                        <a:lnTo>
                          <a:pt x="334" y="1043"/>
                        </a:lnTo>
                        <a:lnTo>
                          <a:pt x="334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3" name="Freeform 91"/>
                  <p:cNvSpPr>
                    <a:spLocks/>
                  </p:cNvSpPr>
                  <p:nvPr/>
                </p:nvSpPr>
                <p:spPr bwMode="hidden">
                  <a:xfrm>
                    <a:off x="1138" y="-1"/>
                    <a:ext cx="450" cy="1046"/>
                  </a:xfrm>
                  <a:custGeom>
                    <a:avLst/>
                    <a:gdLst/>
                    <a:ahLst/>
                    <a:cxnLst>
                      <a:cxn ang="0">
                        <a:pos x="425" y="1043"/>
                      </a:cxn>
                      <a:cxn ang="0">
                        <a:pos x="449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407" y="1043"/>
                      </a:cxn>
                      <a:cxn ang="0">
                        <a:pos x="425" y="1043"/>
                      </a:cxn>
                      <a:cxn ang="0">
                        <a:pos x="425" y="1043"/>
                      </a:cxn>
                    </a:cxnLst>
                    <a:rect l="0" t="0" r="r" b="b"/>
                    <a:pathLst>
                      <a:path w="449" h="1043">
                        <a:moveTo>
                          <a:pt x="425" y="1043"/>
                        </a:moveTo>
                        <a:lnTo>
                          <a:pt x="449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407" y="1043"/>
                        </a:lnTo>
                        <a:lnTo>
                          <a:pt x="425" y="1043"/>
                        </a:lnTo>
                        <a:lnTo>
                          <a:pt x="425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4" name="Freeform 92"/>
                  <p:cNvSpPr>
                    <a:spLocks/>
                  </p:cNvSpPr>
                  <p:nvPr/>
                </p:nvSpPr>
                <p:spPr bwMode="hidden">
                  <a:xfrm>
                    <a:off x="718" y="-1"/>
                    <a:ext cx="540" cy="1046"/>
                  </a:xfrm>
                  <a:custGeom>
                    <a:avLst/>
                    <a:gdLst/>
                    <a:ahLst/>
                    <a:cxnLst>
                      <a:cxn ang="0">
                        <a:pos x="520" y="1043"/>
                      </a:cxn>
                      <a:cxn ang="0">
                        <a:pos x="538" y="1043"/>
                      </a:cxn>
                      <a:cxn ang="0">
                        <a:pos x="41" y="0"/>
                      </a:cxn>
                      <a:cxn ang="0">
                        <a:pos x="0" y="0"/>
                      </a:cxn>
                      <a:cxn ang="0">
                        <a:pos x="496" y="1043"/>
                      </a:cxn>
                      <a:cxn ang="0">
                        <a:pos x="520" y="1043"/>
                      </a:cxn>
                      <a:cxn ang="0">
                        <a:pos x="520" y="1043"/>
                      </a:cxn>
                    </a:cxnLst>
                    <a:rect l="0" t="0" r="r" b="b"/>
                    <a:pathLst>
                      <a:path w="538" h="1043">
                        <a:moveTo>
                          <a:pt x="520" y="1043"/>
                        </a:moveTo>
                        <a:lnTo>
                          <a:pt x="538" y="1043"/>
                        </a:lnTo>
                        <a:lnTo>
                          <a:pt x="41" y="0"/>
                        </a:lnTo>
                        <a:lnTo>
                          <a:pt x="0" y="0"/>
                        </a:lnTo>
                        <a:lnTo>
                          <a:pt x="496" y="1043"/>
                        </a:lnTo>
                        <a:lnTo>
                          <a:pt x="520" y="1043"/>
                        </a:lnTo>
                        <a:lnTo>
                          <a:pt x="520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5" name="Freeform 93"/>
                  <p:cNvSpPr>
                    <a:spLocks/>
                  </p:cNvSpPr>
                  <p:nvPr/>
                </p:nvSpPr>
                <p:spPr bwMode="hidden">
                  <a:xfrm>
                    <a:off x="310" y="-1"/>
                    <a:ext cx="642" cy="1046"/>
                  </a:xfrm>
                  <a:custGeom>
                    <a:avLst/>
                    <a:gdLst/>
                    <a:ahLst/>
                    <a:cxnLst>
                      <a:cxn ang="0">
                        <a:pos x="622" y="1043"/>
                      </a:cxn>
                      <a:cxn ang="0">
                        <a:pos x="640" y="1043"/>
                      </a:cxn>
                      <a:cxn ang="0">
                        <a:pos x="48" y="0"/>
                      </a:cxn>
                      <a:cxn ang="0">
                        <a:pos x="0" y="0"/>
                      </a:cxn>
                      <a:cxn ang="0">
                        <a:pos x="598" y="1043"/>
                      </a:cxn>
                      <a:cxn ang="0">
                        <a:pos x="622" y="1043"/>
                      </a:cxn>
                      <a:cxn ang="0">
                        <a:pos x="622" y="1043"/>
                      </a:cxn>
                    </a:cxnLst>
                    <a:rect l="0" t="0" r="r" b="b"/>
                    <a:pathLst>
                      <a:path w="640" h="1043">
                        <a:moveTo>
                          <a:pt x="622" y="1043"/>
                        </a:moveTo>
                        <a:lnTo>
                          <a:pt x="640" y="1043"/>
                        </a:lnTo>
                        <a:lnTo>
                          <a:pt x="48" y="0"/>
                        </a:lnTo>
                        <a:lnTo>
                          <a:pt x="0" y="0"/>
                        </a:lnTo>
                        <a:lnTo>
                          <a:pt x="598" y="1043"/>
                        </a:lnTo>
                        <a:lnTo>
                          <a:pt x="622" y="1043"/>
                        </a:lnTo>
                        <a:lnTo>
                          <a:pt x="622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6" name="Freeform 94"/>
                  <p:cNvSpPr>
                    <a:spLocks/>
                  </p:cNvSpPr>
                  <p:nvPr/>
                </p:nvSpPr>
                <p:spPr bwMode="hidden">
                  <a:xfrm>
                    <a:off x="4" y="105"/>
                    <a:ext cx="630" cy="940"/>
                  </a:xfrm>
                  <a:custGeom>
                    <a:avLst/>
                    <a:gdLst/>
                    <a:ahLst/>
                    <a:cxnLst>
                      <a:cxn ang="0">
                        <a:pos x="604" y="935"/>
                      </a:cxn>
                      <a:cxn ang="0">
                        <a:pos x="628" y="935"/>
                      </a:cxn>
                      <a:cxn ang="0">
                        <a:pos x="0" y="0"/>
                      </a:cxn>
                      <a:cxn ang="0">
                        <a:pos x="0" y="66"/>
                      </a:cxn>
                      <a:cxn ang="0">
                        <a:pos x="580" y="935"/>
                      </a:cxn>
                      <a:cxn ang="0">
                        <a:pos x="604" y="935"/>
                      </a:cxn>
                      <a:cxn ang="0">
                        <a:pos x="604" y="935"/>
                      </a:cxn>
                    </a:cxnLst>
                    <a:rect l="0" t="0" r="r" b="b"/>
                    <a:pathLst>
                      <a:path w="628" h="935">
                        <a:moveTo>
                          <a:pt x="604" y="935"/>
                        </a:moveTo>
                        <a:lnTo>
                          <a:pt x="628" y="935"/>
                        </a:lnTo>
                        <a:lnTo>
                          <a:pt x="0" y="0"/>
                        </a:lnTo>
                        <a:lnTo>
                          <a:pt x="0" y="66"/>
                        </a:lnTo>
                        <a:lnTo>
                          <a:pt x="580" y="935"/>
                        </a:lnTo>
                        <a:lnTo>
                          <a:pt x="604" y="935"/>
                        </a:lnTo>
                        <a:lnTo>
                          <a:pt x="604" y="935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7" name="Freeform 95"/>
                  <p:cNvSpPr>
                    <a:spLocks/>
                  </p:cNvSpPr>
                  <p:nvPr/>
                </p:nvSpPr>
                <p:spPr bwMode="hidden">
                  <a:xfrm>
                    <a:off x="3199" y="-1"/>
                    <a:ext cx="155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155" y="0"/>
                      </a:cxn>
                      <a:cxn ang="0">
                        <a:pos x="114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155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155" y="0"/>
                        </a:lnTo>
                        <a:lnTo>
                          <a:pt x="114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8" name="Freeform 96"/>
                  <p:cNvSpPr>
                    <a:spLocks/>
                  </p:cNvSpPr>
                  <p:nvPr/>
                </p:nvSpPr>
                <p:spPr bwMode="hidden">
                  <a:xfrm>
                    <a:off x="3537" y="-1"/>
                    <a:ext cx="240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36" y="1043"/>
                      </a:cxn>
                      <a:cxn ang="0">
                        <a:pos x="239" y="0"/>
                      </a:cxn>
                      <a:cxn ang="0">
                        <a:pos x="203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239" h="1043">
                        <a:moveTo>
                          <a:pt x="18" y="1043"/>
                        </a:moveTo>
                        <a:lnTo>
                          <a:pt x="36" y="1043"/>
                        </a:lnTo>
                        <a:lnTo>
                          <a:pt x="239" y="0"/>
                        </a:lnTo>
                        <a:lnTo>
                          <a:pt x="203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69" name="Freeform 97"/>
                  <p:cNvSpPr>
                    <a:spLocks/>
                  </p:cNvSpPr>
                  <p:nvPr/>
                </p:nvSpPr>
                <p:spPr bwMode="hidden">
                  <a:xfrm>
                    <a:off x="3829" y="-1"/>
                    <a:ext cx="359" cy="1046"/>
                  </a:xfrm>
                  <a:custGeom>
                    <a:avLst/>
                    <a:gdLst/>
                    <a:ahLst/>
                    <a:cxnLst>
                      <a:cxn ang="0">
                        <a:pos x="24" y="1043"/>
                      </a:cxn>
                      <a:cxn ang="0">
                        <a:pos x="42" y="1043"/>
                      </a:cxn>
                      <a:cxn ang="0">
                        <a:pos x="358" y="0"/>
                      </a:cxn>
                      <a:cxn ang="0">
                        <a:pos x="317" y="0"/>
                      </a:cxn>
                      <a:cxn ang="0">
                        <a:pos x="0" y="1043"/>
                      </a:cxn>
                      <a:cxn ang="0">
                        <a:pos x="24" y="1043"/>
                      </a:cxn>
                      <a:cxn ang="0">
                        <a:pos x="24" y="1043"/>
                      </a:cxn>
                    </a:cxnLst>
                    <a:rect l="0" t="0" r="r" b="b"/>
                    <a:pathLst>
                      <a:path w="358" h="1043">
                        <a:moveTo>
                          <a:pt x="24" y="1043"/>
                        </a:moveTo>
                        <a:lnTo>
                          <a:pt x="42" y="1043"/>
                        </a:lnTo>
                        <a:lnTo>
                          <a:pt x="358" y="0"/>
                        </a:lnTo>
                        <a:lnTo>
                          <a:pt x="317" y="0"/>
                        </a:lnTo>
                        <a:lnTo>
                          <a:pt x="0" y="1043"/>
                        </a:lnTo>
                        <a:lnTo>
                          <a:pt x="24" y="1043"/>
                        </a:lnTo>
                        <a:lnTo>
                          <a:pt x="24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70" name="Freeform 98"/>
                  <p:cNvSpPr>
                    <a:spLocks/>
                  </p:cNvSpPr>
                  <p:nvPr/>
                </p:nvSpPr>
                <p:spPr bwMode="hidden">
                  <a:xfrm>
                    <a:off x="4147" y="-1"/>
                    <a:ext cx="449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1" y="1043"/>
                      </a:cxn>
                      <a:cxn ang="0">
                        <a:pos x="448" y="0"/>
                      </a:cxn>
                      <a:cxn ang="0">
                        <a:pos x="406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448" h="1043">
                        <a:moveTo>
                          <a:pt x="18" y="1043"/>
                        </a:moveTo>
                        <a:lnTo>
                          <a:pt x="41" y="1043"/>
                        </a:lnTo>
                        <a:lnTo>
                          <a:pt x="448" y="0"/>
                        </a:lnTo>
                        <a:lnTo>
                          <a:pt x="406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71" name="Freeform 99"/>
                  <p:cNvSpPr>
                    <a:spLocks/>
                  </p:cNvSpPr>
                  <p:nvPr/>
                </p:nvSpPr>
                <p:spPr bwMode="hidden">
                  <a:xfrm>
                    <a:off x="4488" y="-1"/>
                    <a:ext cx="541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539" y="0"/>
                      </a:cxn>
                      <a:cxn ang="0">
                        <a:pos x="497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539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539" y="0"/>
                        </a:lnTo>
                        <a:lnTo>
                          <a:pt x="497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72" name="Freeform 100"/>
                  <p:cNvSpPr>
                    <a:spLocks/>
                  </p:cNvSpPr>
                  <p:nvPr/>
                </p:nvSpPr>
                <p:spPr bwMode="hidden">
                  <a:xfrm>
                    <a:off x="4772" y="-1"/>
                    <a:ext cx="642" cy="1046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640" y="0"/>
                      </a:cxn>
                      <a:cxn ang="0">
                        <a:pos x="592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640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640" y="0"/>
                        </a:lnTo>
                        <a:lnTo>
                          <a:pt x="592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73" name="Freeform 101"/>
                  <p:cNvSpPr>
                    <a:spLocks/>
                  </p:cNvSpPr>
                  <p:nvPr/>
                </p:nvSpPr>
                <p:spPr bwMode="hidden">
                  <a:xfrm>
                    <a:off x="5090" y="30"/>
                    <a:ext cx="672" cy="997"/>
                  </a:xfrm>
                  <a:custGeom>
                    <a:avLst/>
                    <a:gdLst/>
                    <a:ahLst/>
                    <a:cxnLst>
                      <a:cxn ang="0">
                        <a:pos x="24" y="995"/>
                      </a:cxn>
                      <a:cxn ang="0">
                        <a:pos x="48" y="995"/>
                      </a:cxn>
                      <a:cxn ang="0">
                        <a:pos x="670" y="72"/>
                      </a:cxn>
                      <a:cxn ang="0">
                        <a:pos x="670" y="0"/>
                      </a:cxn>
                      <a:cxn ang="0">
                        <a:pos x="0" y="995"/>
                      </a:cxn>
                      <a:cxn ang="0">
                        <a:pos x="24" y="995"/>
                      </a:cxn>
                      <a:cxn ang="0">
                        <a:pos x="24" y="995"/>
                      </a:cxn>
                    </a:cxnLst>
                    <a:rect l="0" t="0" r="r" b="b"/>
                    <a:pathLst>
                      <a:path w="670" h="995">
                        <a:moveTo>
                          <a:pt x="24" y="995"/>
                        </a:moveTo>
                        <a:lnTo>
                          <a:pt x="48" y="995"/>
                        </a:lnTo>
                        <a:lnTo>
                          <a:pt x="670" y="72"/>
                        </a:lnTo>
                        <a:lnTo>
                          <a:pt x="670" y="0"/>
                        </a:lnTo>
                        <a:lnTo>
                          <a:pt x="0" y="995"/>
                        </a:lnTo>
                        <a:lnTo>
                          <a:pt x="24" y="995"/>
                        </a:lnTo>
                        <a:lnTo>
                          <a:pt x="24" y="995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72" name="Group 102"/>
                <p:cNvGrpSpPr>
                  <a:grpSpLocks/>
                </p:cNvGrpSpPr>
                <p:nvPr userDrawn="1"/>
              </p:nvGrpSpPr>
              <p:grpSpPr bwMode="auto">
                <a:xfrm rot="10800000">
                  <a:off x="2" y="3561"/>
                  <a:ext cx="5758" cy="354"/>
                  <a:chOff x="0" y="558"/>
                  <a:chExt cx="5758" cy="487"/>
                </a:xfrm>
              </p:grpSpPr>
              <p:sp>
                <p:nvSpPr>
                  <p:cNvPr id="79975" name="Freeform 103"/>
                  <p:cNvSpPr>
                    <a:spLocks/>
                  </p:cNvSpPr>
                  <p:nvPr/>
                </p:nvSpPr>
                <p:spPr bwMode="hidden">
                  <a:xfrm>
                    <a:off x="4" y="618"/>
                    <a:ext cx="306" cy="428"/>
                  </a:xfrm>
                  <a:custGeom>
                    <a:avLst/>
                    <a:gdLst/>
                    <a:ahLst/>
                    <a:cxnLst>
                      <a:cxn ang="0">
                        <a:pos x="281" y="426"/>
                      </a:cxn>
                      <a:cxn ang="0">
                        <a:pos x="305" y="426"/>
                      </a:cxn>
                      <a:cxn ang="0">
                        <a:pos x="0" y="0"/>
                      </a:cxn>
                      <a:cxn ang="0">
                        <a:pos x="0" y="66"/>
                      </a:cxn>
                      <a:cxn ang="0">
                        <a:pos x="251" y="426"/>
                      </a:cxn>
                      <a:cxn ang="0">
                        <a:pos x="281" y="426"/>
                      </a:cxn>
                      <a:cxn ang="0">
                        <a:pos x="281" y="426"/>
                      </a:cxn>
                    </a:cxnLst>
                    <a:rect l="0" t="0" r="r" b="b"/>
                    <a:pathLst>
                      <a:path w="305" h="426">
                        <a:moveTo>
                          <a:pt x="281" y="426"/>
                        </a:moveTo>
                        <a:lnTo>
                          <a:pt x="305" y="426"/>
                        </a:lnTo>
                        <a:lnTo>
                          <a:pt x="0" y="0"/>
                        </a:lnTo>
                        <a:lnTo>
                          <a:pt x="0" y="66"/>
                        </a:lnTo>
                        <a:lnTo>
                          <a:pt x="251" y="426"/>
                        </a:lnTo>
                        <a:lnTo>
                          <a:pt x="281" y="426"/>
                        </a:lnTo>
                        <a:lnTo>
                          <a:pt x="281" y="426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76" name="Freeform 104"/>
                  <p:cNvSpPr>
                    <a:spLocks/>
                  </p:cNvSpPr>
                  <p:nvPr/>
                </p:nvSpPr>
                <p:spPr bwMode="hidden">
                  <a:xfrm>
                    <a:off x="5414" y="556"/>
                    <a:ext cx="348" cy="489"/>
                  </a:xfrm>
                  <a:custGeom>
                    <a:avLst/>
                    <a:gdLst/>
                    <a:ahLst/>
                    <a:cxnLst>
                      <a:cxn ang="0">
                        <a:pos x="24" y="486"/>
                      </a:cxn>
                      <a:cxn ang="0">
                        <a:pos x="48" y="486"/>
                      </a:cxn>
                      <a:cxn ang="0">
                        <a:pos x="347" y="72"/>
                      </a:cxn>
                      <a:cxn ang="0">
                        <a:pos x="347" y="0"/>
                      </a:cxn>
                      <a:cxn ang="0">
                        <a:pos x="0" y="486"/>
                      </a:cxn>
                      <a:cxn ang="0">
                        <a:pos x="24" y="486"/>
                      </a:cxn>
                      <a:cxn ang="0">
                        <a:pos x="24" y="486"/>
                      </a:cxn>
                    </a:cxnLst>
                    <a:rect l="0" t="0" r="r" b="b"/>
                    <a:pathLst>
                      <a:path w="347" h="486">
                        <a:moveTo>
                          <a:pt x="24" y="486"/>
                        </a:moveTo>
                        <a:lnTo>
                          <a:pt x="48" y="486"/>
                        </a:lnTo>
                        <a:lnTo>
                          <a:pt x="347" y="72"/>
                        </a:lnTo>
                        <a:lnTo>
                          <a:pt x="347" y="0"/>
                        </a:lnTo>
                        <a:lnTo>
                          <a:pt x="0" y="486"/>
                        </a:lnTo>
                        <a:lnTo>
                          <a:pt x="24" y="486"/>
                        </a:lnTo>
                        <a:lnTo>
                          <a:pt x="24" y="486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</p:grpSp>
        <p:sp>
          <p:nvSpPr>
            <p:cNvPr id="79982" name="Oval 110"/>
            <p:cNvSpPr>
              <a:spLocks noChangeArrowheads="1"/>
            </p:cNvSpPr>
            <p:nvPr userDrawn="1"/>
          </p:nvSpPr>
          <p:spPr bwMode="auto">
            <a:xfrm>
              <a:off x="192" y="4128"/>
              <a:ext cx="5376" cy="192"/>
            </a:xfrm>
            <a:prstGeom prst="ellipse">
              <a:avLst/>
            </a:prstGeom>
            <a:gradFill rotWithShape="1">
              <a:gsLst>
                <a:gs pos="0">
                  <a:srgbClr val="836C94"/>
                </a:gs>
                <a:gs pos="100000">
                  <a:srgbClr val="836C94">
                    <a:gamma/>
                    <a:shade val="0"/>
                    <a:invGamma/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400">
                  <a:latin typeface="Calibri" pitchFamily="34" charset="0"/>
                </a:rPr>
                <a:t>UNCLASSIFIED</a:t>
              </a:r>
            </a:p>
          </p:txBody>
        </p:sp>
      </p:grpSp>
      <p:grpSp>
        <p:nvGrpSpPr>
          <p:cNvPr id="1028" name="Group 142"/>
          <p:cNvGrpSpPr>
            <a:grpSpLocks/>
          </p:cNvGrpSpPr>
          <p:nvPr userDrawn="1"/>
        </p:nvGrpSpPr>
        <p:grpSpPr bwMode="auto">
          <a:xfrm>
            <a:off x="0" y="0"/>
            <a:ext cx="9142413" cy="609600"/>
            <a:chOff x="0" y="0"/>
            <a:chExt cx="5759" cy="384"/>
          </a:xfrm>
        </p:grpSpPr>
        <p:grpSp>
          <p:nvGrpSpPr>
            <p:cNvPr id="1030" name="Group 112"/>
            <p:cNvGrpSpPr>
              <a:grpSpLocks/>
            </p:cNvGrpSpPr>
            <p:nvPr userDrawn="1"/>
          </p:nvGrpSpPr>
          <p:grpSpPr bwMode="auto">
            <a:xfrm>
              <a:off x="0" y="0"/>
              <a:ext cx="5759" cy="384"/>
              <a:chOff x="0" y="0"/>
              <a:chExt cx="5759" cy="768"/>
            </a:xfrm>
          </p:grpSpPr>
          <p:sp>
            <p:nvSpPr>
              <p:cNvPr id="79875" name="Freeform 3"/>
              <p:cNvSpPr>
                <a:spLocks/>
              </p:cNvSpPr>
              <p:nvPr/>
            </p:nvSpPr>
            <p:spPr bwMode="hidden">
              <a:xfrm>
                <a:off x="0" y="0"/>
                <a:ext cx="5758" cy="768"/>
              </a:xfrm>
              <a:custGeom>
                <a:avLst/>
                <a:gdLst/>
                <a:ahLst/>
                <a:cxnLst>
                  <a:cxn ang="0">
                    <a:pos x="5740" y="1043"/>
                  </a:cxn>
                  <a:cxn ang="0">
                    <a:pos x="0" y="1043"/>
                  </a:cxn>
                  <a:cxn ang="0">
                    <a:pos x="0" y="0"/>
                  </a:cxn>
                  <a:cxn ang="0">
                    <a:pos x="5740" y="0"/>
                  </a:cxn>
                  <a:cxn ang="0">
                    <a:pos x="5740" y="1043"/>
                  </a:cxn>
                  <a:cxn ang="0">
                    <a:pos x="5740" y="1043"/>
                  </a:cxn>
                </a:cxnLst>
                <a:rect l="0" t="0" r="r" b="b"/>
                <a:pathLst>
                  <a:path w="5740" h="1043">
                    <a:moveTo>
                      <a:pt x="5740" y="1043"/>
                    </a:moveTo>
                    <a:lnTo>
                      <a:pt x="0" y="1043"/>
                    </a:lnTo>
                    <a:lnTo>
                      <a:pt x="0" y="0"/>
                    </a:lnTo>
                    <a:lnTo>
                      <a:pt x="5740" y="0"/>
                    </a:lnTo>
                    <a:lnTo>
                      <a:pt x="5740" y="1043"/>
                    </a:lnTo>
                    <a:lnTo>
                      <a:pt x="5740" y="10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1033" name="Group 74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9" cy="768"/>
                <a:chOff x="0" y="0"/>
                <a:chExt cx="5759" cy="1058"/>
              </a:xfrm>
            </p:grpSpPr>
            <p:sp>
              <p:nvSpPr>
                <p:cNvPr id="79877" name="Freeform 5"/>
                <p:cNvSpPr>
                  <a:spLocks/>
                </p:cNvSpPr>
                <p:nvPr userDrawn="1"/>
              </p:nvSpPr>
              <p:spPr bwMode="hidden">
                <a:xfrm>
                  <a:off x="1" y="1039"/>
                  <a:ext cx="5758" cy="19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4" name="Freeform 22"/>
                <p:cNvSpPr>
                  <a:spLocks/>
                </p:cNvSpPr>
                <p:nvPr userDrawn="1"/>
              </p:nvSpPr>
              <p:spPr bwMode="hidden">
                <a:xfrm>
                  <a:off x="0" y="25"/>
                  <a:ext cx="5758" cy="30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30"/>
                    </a:cxn>
                    <a:cxn ang="0">
                      <a:pos x="5740" y="30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30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5740" y="30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5" name="Freeform 23"/>
                <p:cNvSpPr>
                  <a:spLocks/>
                </p:cNvSpPr>
                <p:nvPr userDrawn="1"/>
              </p:nvSpPr>
              <p:spPr bwMode="hidden">
                <a:xfrm>
                  <a:off x="0" y="187"/>
                  <a:ext cx="5758" cy="22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6" name="Freeform 24"/>
                <p:cNvSpPr>
                  <a:spLocks/>
                </p:cNvSpPr>
                <p:nvPr userDrawn="1"/>
              </p:nvSpPr>
              <p:spPr bwMode="hidden">
                <a:xfrm>
                  <a:off x="0" y="474"/>
                  <a:ext cx="5758" cy="25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7" name="Freeform 25"/>
                <p:cNvSpPr>
                  <a:spLocks/>
                </p:cNvSpPr>
                <p:nvPr userDrawn="1"/>
              </p:nvSpPr>
              <p:spPr bwMode="hidden">
                <a:xfrm>
                  <a:off x="0" y="336"/>
                  <a:ext cx="5758" cy="25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8" name="Freeform 26"/>
                <p:cNvSpPr>
                  <a:spLocks/>
                </p:cNvSpPr>
                <p:nvPr userDrawn="1"/>
              </p:nvSpPr>
              <p:spPr bwMode="hidden">
                <a:xfrm>
                  <a:off x="0" y="601"/>
                  <a:ext cx="5758" cy="22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740" y="24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24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740" y="24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899" name="Freeform 27"/>
                <p:cNvSpPr>
                  <a:spLocks/>
                </p:cNvSpPr>
                <p:nvPr userDrawn="1"/>
              </p:nvSpPr>
              <p:spPr bwMode="hidden">
                <a:xfrm>
                  <a:off x="0" y="727"/>
                  <a:ext cx="5758" cy="17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00" name="Freeform 28"/>
                <p:cNvSpPr>
                  <a:spLocks/>
                </p:cNvSpPr>
                <p:nvPr userDrawn="1"/>
              </p:nvSpPr>
              <p:spPr bwMode="hidden">
                <a:xfrm>
                  <a:off x="0" y="840"/>
                  <a:ext cx="5758" cy="19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901" name="Freeform 29"/>
                <p:cNvSpPr>
                  <a:spLocks/>
                </p:cNvSpPr>
                <p:nvPr userDrawn="1"/>
              </p:nvSpPr>
              <p:spPr bwMode="hidden">
                <a:xfrm>
                  <a:off x="0" y="942"/>
                  <a:ext cx="5758" cy="19"/>
                </a:xfrm>
                <a:custGeom>
                  <a:avLst/>
                  <a:gdLst/>
                  <a:ahLst/>
                  <a:cxnLst>
                    <a:cxn ang="0">
                      <a:pos x="5740" y="0"/>
                    </a:cxn>
                    <a:cxn ang="0">
                      <a:pos x="0" y="0"/>
                    </a:cxn>
                    <a:cxn ang="0">
                      <a:pos x="0" y="18"/>
                    </a:cxn>
                    <a:cxn ang="0">
                      <a:pos x="5740" y="18"/>
                    </a:cxn>
                    <a:cxn ang="0">
                      <a:pos x="5740" y="0"/>
                    </a:cxn>
                    <a:cxn ang="0">
                      <a:pos x="5740" y="0"/>
                    </a:cxn>
                  </a:cxnLst>
                  <a:rect l="0" t="0" r="r" b="b"/>
                  <a:pathLst>
                    <a:path w="5740" h="18">
                      <a:moveTo>
                        <a:pt x="57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5740" y="18"/>
                      </a:lnTo>
                      <a:lnTo>
                        <a:pt x="5740" y="0"/>
                      </a:lnTo>
                      <a:lnTo>
                        <a:pt x="5740" y="0"/>
                      </a:lnTo>
                      <a:close/>
                    </a:path>
                  </a:pathLst>
                </a:custGeom>
                <a:solidFill>
                  <a:srgbClr val="3232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1043" name="Group 30"/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5758" cy="1045"/>
                  <a:chOff x="0" y="0"/>
                  <a:chExt cx="5758" cy="1045"/>
                </a:xfrm>
              </p:grpSpPr>
              <p:sp>
                <p:nvSpPr>
                  <p:cNvPr id="79903" name="Freeform 31"/>
                  <p:cNvSpPr>
                    <a:spLocks/>
                  </p:cNvSpPr>
                  <p:nvPr/>
                </p:nvSpPr>
                <p:spPr bwMode="hidden">
                  <a:xfrm>
                    <a:off x="2849" y="0"/>
                    <a:ext cx="42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42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4" name="Freeform 32"/>
                  <p:cNvSpPr>
                    <a:spLocks/>
                  </p:cNvSpPr>
                  <p:nvPr/>
                </p:nvSpPr>
                <p:spPr bwMode="hidden">
                  <a:xfrm>
                    <a:off x="2400" y="0"/>
                    <a:ext cx="155" cy="1044"/>
                  </a:xfrm>
                  <a:custGeom>
                    <a:avLst/>
                    <a:gdLst/>
                    <a:ahLst/>
                    <a:cxnLst>
                      <a:cxn ang="0">
                        <a:pos x="131" y="1043"/>
                      </a:cxn>
                      <a:cxn ang="0">
                        <a:pos x="155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113" y="1043"/>
                      </a:cxn>
                      <a:cxn ang="0">
                        <a:pos x="131" y="1043"/>
                      </a:cxn>
                      <a:cxn ang="0">
                        <a:pos x="131" y="1043"/>
                      </a:cxn>
                    </a:cxnLst>
                    <a:rect l="0" t="0" r="r" b="b"/>
                    <a:pathLst>
                      <a:path w="155" h="1043">
                        <a:moveTo>
                          <a:pt x="131" y="1043"/>
                        </a:moveTo>
                        <a:lnTo>
                          <a:pt x="155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113" y="1043"/>
                        </a:lnTo>
                        <a:lnTo>
                          <a:pt x="131" y="1043"/>
                        </a:lnTo>
                        <a:lnTo>
                          <a:pt x="131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5" name="Freeform 33"/>
                  <p:cNvSpPr>
                    <a:spLocks/>
                  </p:cNvSpPr>
                  <p:nvPr/>
                </p:nvSpPr>
                <p:spPr bwMode="hidden">
                  <a:xfrm>
                    <a:off x="1967" y="0"/>
                    <a:ext cx="240" cy="1044"/>
                  </a:xfrm>
                  <a:custGeom>
                    <a:avLst/>
                    <a:gdLst/>
                    <a:ahLst/>
                    <a:cxnLst>
                      <a:cxn ang="0">
                        <a:pos x="221" y="1043"/>
                      </a:cxn>
                      <a:cxn ang="0">
                        <a:pos x="239" y="1043"/>
                      </a:cxn>
                      <a:cxn ang="0">
                        <a:pos x="36" y="0"/>
                      </a:cxn>
                      <a:cxn ang="0">
                        <a:pos x="0" y="0"/>
                      </a:cxn>
                      <a:cxn ang="0">
                        <a:pos x="203" y="1043"/>
                      </a:cxn>
                      <a:cxn ang="0">
                        <a:pos x="221" y="1043"/>
                      </a:cxn>
                      <a:cxn ang="0">
                        <a:pos x="221" y="1043"/>
                      </a:cxn>
                    </a:cxnLst>
                    <a:rect l="0" t="0" r="r" b="b"/>
                    <a:pathLst>
                      <a:path w="239" h="1043">
                        <a:moveTo>
                          <a:pt x="221" y="1043"/>
                        </a:moveTo>
                        <a:lnTo>
                          <a:pt x="239" y="1043"/>
                        </a:lnTo>
                        <a:lnTo>
                          <a:pt x="36" y="0"/>
                        </a:lnTo>
                        <a:lnTo>
                          <a:pt x="0" y="0"/>
                        </a:lnTo>
                        <a:lnTo>
                          <a:pt x="203" y="1043"/>
                        </a:lnTo>
                        <a:lnTo>
                          <a:pt x="221" y="1043"/>
                        </a:lnTo>
                        <a:lnTo>
                          <a:pt x="221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6" name="Freeform 34"/>
                  <p:cNvSpPr>
                    <a:spLocks/>
                  </p:cNvSpPr>
                  <p:nvPr/>
                </p:nvSpPr>
                <p:spPr bwMode="hidden">
                  <a:xfrm>
                    <a:off x="1554" y="0"/>
                    <a:ext cx="353" cy="1044"/>
                  </a:xfrm>
                  <a:custGeom>
                    <a:avLst/>
                    <a:gdLst/>
                    <a:ahLst/>
                    <a:cxnLst>
                      <a:cxn ang="0">
                        <a:pos x="334" y="1043"/>
                      </a:cxn>
                      <a:cxn ang="0">
                        <a:pos x="352" y="1043"/>
                      </a:cxn>
                      <a:cxn ang="0">
                        <a:pos x="41" y="0"/>
                      </a:cxn>
                      <a:cxn ang="0">
                        <a:pos x="0" y="0"/>
                      </a:cxn>
                      <a:cxn ang="0">
                        <a:pos x="311" y="1043"/>
                      </a:cxn>
                      <a:cxn ang="0">
                        <a:pos x="334" y="1043"/>
                      </a:cxn>
                      <a:cxn ang="0">
                        <a:pos x="334" y="1043"/>
                      </a:cxn>
                    </a:cxnLst>
                    <a:rect l="0" t="0" r="r" b="b"/>
                    <a:pathLst>
                      <a:path w="352" h="1043">
                        <a:moveTo>
                          <a:pt x="334" y="1043"/>
                        </a:moveTo>
                        <a:lnTo>
                          <a:pt x="352" y="1043"/>
                        </a:lnTo>
                        <a:lnTo>
                          <a:pt x="41" y="0"/>
                        </a:lnTo>
                        <a:lnTo>
                          <a:pt x="0" y="0"/>
                        </a:lnTo>
                        <a:lnTo>
                          <a:pt x="311" y="1043"/>
                        </a:lnTo>
                        <a:lnTo>
                          <a:pt x="334" y="1043"/>
                        </a:lnTo>
                        <a:lnTo>
                          <a:pt x="334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7" name="Freeform 35"/>
                  <p:cNvSpPr>
                    <a:spLocks/>
                  </p:cNvSpPr>
                  <p:nvPr/>
                </p:nvSpPr>
                <p:spPr bwMode="hidden">
                  <a:xfrm>
                    <a:off x="1134" y="0"/>
                    <a:ext cx="450" cy="1044"/>
                  </a:xfrm>
                  <a:custGeom>
                    <a:avLst/>
                    <a:gdLst/>
                    <a:ahLst/>
                    <a:cxnLst>
                      <a:cxn ang="0">
                        <a:pos x="425" y="1043"/>
                      </a:cxn>
                      <a:cxn ang="0">
                        <a:pos x="449" y="1043"/>
                      </a:cxn>
                      <a:cxn ang="0">
                        <a:pos x="42" y="0"/>
                      </a:cxn>
                      <a:cxn ang="0">
                        <a:pos x="0" y="0"/>
                      </a:cxn>
                      <a:cxn ang="0">
                        <a:pos x="407" y="1043"/>
                      </a:cxn>
                      <a:cxn ang="0">
                        <a:pos x="425" y="1043"/>
                      </a:cxn>
                      <a:cxn ang="0">
                        <a:pos x="425" y="1043"/>
                      </a:cxn>
                    </a:cxnLst>
                    <a:rect l="0" t="0" r="r" b="b"/>
                    <a:pathLst>
                      <a:path w="449" h="1043">
                        <a:moveTo>
                          <a:pt x="425" y="1043"/>
                        </a:moveTo>
                        <a:lnTo>
                          <a:pt x="449" y="1043"/>
                        </a:lnTo>
                        <a:lnTo>
                          <a:pt x="42" y="0"/>
                        </a:lnTo>
                        <a:lnTo>
                          <a:pt x="0" y="0"/>
                        </a:lnTo>
                        <a:lnTo>
                          <a:pt x="407" y="1043"/>
                        </a:lnTo>
                        <a:lnTo>
                          <a:pt x="425" y="1043"/>
                        </a:lnTo>
                        <a:lnTo>
                          <a:pt x="425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8" name="Freeform 36"/>
                  <p:cNvSpPr>
                    <a:spLocks/>
                  </p:cNvSpPr>
                  <p:nvPr/>
                </p:nvSpPr>
                <p:spPr bwMode="hidden">
                  <a:xfrm>
                    <a:off x="714" y="0"/>
                    <a:ext cx="540" cy="1044"/>
                  </a:xfrm>
                  <a:custGeom>
                    <a:avLst/>
                    <a:gdLst/>
                    <a:ahLst/>
                    <a:cxnLst>
                      <a:cxn ang="0">
                        <a:pos x="520" y="1043"/>
                      </a:cxn>
                      <a:cxn ang="0">
                        <a:pos x="538" y="1043"/>
                      </a:cxn>
                      <a:cxn ang="0">
                        <a:pos x="41" y="0"/>
                      </a:cxn>
                      <a:cxn ang="0">
                        <a:pos x="0" y="0"/>
                      </a:cxn>
                      <a:cxn ang="0">
                        <a:pos x="496" y="1043"/>
                      </a:cxn>
                      <a:cxn ang="0">
                        <a:pos x="520" y="1043"/>
                      </a:cxn>
                      <a:cxn ang="0">
                        <a:pos x="520" y="1043"/>
                      </a:cxn>
                    </a:cxnLst>
                    <a:rect l="0" t="0" r="r" b="b"/>
                    <a:pathLst>
                      <a:path w="538" h="1043">
                        <a:moveTo>
                          <a:pt x="520" y="1043"/>
                        </a:moveTo>
                        <a:lnTo>
                          <a:pt x="538" y="1043"/>
                        </a:lnTo>
                        <a:lnTo>
                          <a:pt x="41" y="0"/>
                        </a:lnTo>
                        <a:lnTo>
                          <a:pt x="0" y="0"/>
                        </a:lnTo>
                        <a:lnTo>
                          <a:pt x="496" y="1043"/>
                        </a:lnTo>
                        <a:lnTo>
                          <a:pt x="520" y="1043"/>
                        </a:lnTo>
                        <a:lnTo>
                          <a:pt x="520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09" name="Freeform 37"/>
                  <p:cNvSpPr>
                    <a:spLocks/>
                  </p:cNvSpPr>
                  <p:nvPr/>
                </p:nvSpPr>
                <p:spPr bwMode="hidden">
                  <a:xfrm>
                    <a:off x="306" y="0"/>
                    <a:ext cx="642" cy="1044"/>
                  </a:xfrm>
                  <a:custGeom>
                    <a:avLst/>
                    <a:gdLst/>
                    <a:ahLst/>
                    <a:cxnLst>
                      <a:cxn ang="0">
                        <a:pos x="622" y="1043"/>
                      </a:cxn>
                      <a:cxn ang="0">
                        <a:pos x="640" y="1043"/>
                      </a:cxn>
                      <a:cxn ang="0">
                        <a:pos x="48" y="0"/>
                      </a:cxn>
                      <a:cxn ang="0">
                        <a:pos x="0" y="0"/>
                      </a:cxn>
                      <a:cxn ang="0">
                        <a:pos x="598" y="1043"/>
                      </a:cxn>
                      <a:cxn ang="0">
                        <a:pos x="622" y="1043"/>
                      </a:cxn>
                      <a:cxn ang="0">
                        <a:pos x="622" y="1043"/>
                      </a:cxn>
                    </a:cxnLst>
                    <a:rect l="0" t="0" r="r" b="b"/>
                    <a:pathLst>
                      <a:path w="640" h="1043">
                        <a:moveTo>
                          <a:pt x="622" y="1043"/>
                        </a:moveTo>
                        <a:lnTo>
                          <a:pt x="640" y="1043"/>
                        </a:lnTo>
                        <a:lnTo>
                          <a:pt x="48" y="0"/>
                        </a:lnTo>
                        <a:lnTo>
                          <a:pt x="0" y="0"/>
                        </a:lnTo>
                        <a:lnTo>
                          <a:pt x="598" y="1043"/>
                        </a:lnTo>
                        <a:lnTo>
                          <a:pt x="622" y="1043"/>
                        </a:lnTo>
                        <a:lnTo>
                          <a:pt x="622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0" name="Freeform 38"/>
                  <p:cNvSpPr>
                    <a:spLocks/>
                  </p:cNvSpPr>
                  <p:nvPr/>
                </p:nvSpPr>
                <p:spPr bwMode="hidden">
                  <a:xfrm>
                    <a:off x="0" y="107"/>
                    <a:ext cx="630" cy="937"/>
                  </a:xfrm>
                  <a:custGeom>
                    <a:avLst/>
                    <a:gdLst/>
                    <a:ahLst/>
                    <a:cxnLst>
                      <a:cxn ang="0">
                        <a:pos x="604" y="935"/>
                      </a:cxn>
                      <a:cxn ang="0">
                        <a:pos x="628" y="935"/>
                      </a:cxn>
                      <a:cxn ang="0">
                        <a:pos x="0" y="0"/>
                      </a:cxn>
                      <a:cxn ang="0">
                        <a:pos x="0" y="66"/>
                      </a:cxn>
                      <a:cxn ang="0">
                        <a:pos x="580" y="935"/>
                      </a:cxn>
                      <a:cxn ang="0">
                        <a:pos x="604" y="935"/>
                      </a:cxn>
                      <a:cxn ang="0">
                        <a:pos x="604" y="935"/>
                      </a:cxn>
                    </a:cxnLst>
                    <a:rect l="0" t="0" r="r" b="b"/>
                    <a:pathLst>
                      <a:path w="628" h="935">
                        <a:moveTo>
                          <a:pt x="604" y="935"/>
                        </a:moveTo>
                        <a:lnTo>
                          <a:pt x="628" y="935"/>
                        </a:lnTo>
                        <a:lnTo>
                          <a:pt x="0" y="0"/>
                        </a:lnTo>
                        <a:lnTo>
                          <a:pt x="0" y="66"/>
                        </a:lnTo>
                        <a:lnTo>
                          <a:pt x="580" y="935"/>
                        </a:lnTo>
                        <a:lnTo>
                          <a:pt x="604" y="935"/>
                        </a:lnTo>
                        <a:lnTo>
                          <a:pt x="604" y="935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1" name="Freeform 39"/>
                  <p:cNvSpPr>
                    <a:spLocks/>
                  </p:cNvSpPr>
                  <p:nvPr/>
                </p:nvSpPr>
                <p:spPr bwMode="hidden">
                  <a:xfrm>
                    <a:off x="3191" y="0"/>
                    <a:ext cx="155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155" y="0"/>
                      </a:cxn>
                      <a:cxn ang="0">
                        <a:pos x="114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155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155" y="0"/>
                        </a:lnTo>
                        <a:lnTo>
                          <a:pt x="114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2" name="Freeform 40"/>
                  <p:cNvSpPr>
                    <a:spLocks/>
                  </p:cNvSpPr>
                  <p:nvPr/>
                </p:nvSpPr>
                <p:spPr bwMode="hidden">
                  <a:xfrm>
                    <a:off x="3533" y="0"/>
                    <a:ext cx="240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36" y="1043"/>
                      </a:cxn>
                      <a:cxn ang="0">
                        <a:pos x="239" y="0"/>
                      </a:cxn>
                      <a:cxn ang="0">
                        <a:pos x="203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239" h="1043">
                        <a:moveTo>
                          <a:pt x="18" y="1043"/>
                        </a:moveTo>
                        <a:lnTo>
                          <a:pt x="36" y="1043"/>
                        </a:lnTo>
                        <a:lnTo>
                          <a:pt x="239" y="0"/>
                        </a:lnTo>
                        <a:lnTo>
                          <a:pt x="203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3" name="Freeform 41"/>
                  <p:cNvSpPr>
                    <a:spLocks/>
                  </p:cNvSpPr>
                  <p:nvPr/>
                </p:nvSpPr>
                <p:spPr bwMode="hidden">
                  <a:xfrm>
                    <a:off x="3821" y="0"/>
                    <a:ext cx="359" cy="1044"/>
                  </a:xfrm>
                  <a:custGeom>
                    <a:avLst/>
                    <a:gdLst/>
                    <a:ahLst/>
                    <a:cxnLst>
                      <a:cxn ang="0">
                        <a:pos x="24" y="1043"/>
                      </a:cxn>
                      <a:cxn ang="0">
                        <a:pos x="42" y="1043"/>
                      </a:cxn>
                      <a:cxn ang="0">
                        <a:pos x="358" y="0"/>
                      </a:cxn>
                      <a:cxn ang="0">
                        <a:pos x="317" y="0"/>
                      </a:cxn>
                      <a:cxn ang="0">
                        <a:pos x="0" y="1043"/>
                      </a:cxn>
                      <a:cxn ang="0">
                        <a:pos x="24" y="1043"/>
                      </a:cxn>
                      <a:cxn ang="0">
                        <a:pos x="24" y="1043"/>
                      </a:cxn>
                    </a:cxnLst>
                    <a:rect l="0" t="0" r="r" b="b"/>
                    <a:pathLst>
                      <a:path w="358" h="1043">
                        <a:moveTo>
                          <a:pt x="24" y="1043"/>
                        </a:moveTo>
                        <a:lnTo>
                          <a:pt x="42" y="1043"/>
                        </a:lnTo>
                        <a:lnTo>
                          <a:pt x="358" y="0"/>
                        </a:lnTo>
                        <a:lnTo>
                          <a:pt x="317" y="0"/>
                        </a:lnTo>
                        <a:lnTo>
                          <a:pt x="0" y="1043"/>
                        </a:lnTo>
                        <a:lnTo>
                          <a:pt x="24" y="1043"/>
                        </a:lnTo>
                        <a:lnTo>
                          <a:pt x="24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4" name="Freeform 42"/>
                  <p:cNvSpPr>
                    <a:spLocks/>
                  </p:cNvSpPr>
                  <p:nvPr/>
                </p:nvSpPr>
                <p:spPr bwMode="hidden">
                  <a:xfrm>
                    <a:off x="4139" y="0"/>
                    <a:ext cx="449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1" y="1043"/>
                      </a:cxn>
                      <a:cxn ang="0">
                        <a:pos x="448" y="0"/>
                      </a:cxn>
                      <a:cxn ang="0">
                        <a:pos x="406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448" h="1043">
                        <a:moveTo>
                          <a:pt x="18" y="1043"/>
                        </a:moveTo>
                        <a:lnTo>
                          <a:pt x="41" y="1043"/>
                        </a:lnTo>
                        <a:lnTo>
                          <a:pt x="448" y="0"/>
                        </a:lnTo>
                        <a:lnTo>
                          <a:pt x="406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5" name="Freeform 43"/>
                  <p:cNvSpPr>
                    <a:spLocks/>
                  </p:cNvSpPr>
                  <p:nvPr/>
                </p:nvSpPr>
                <p:spPr bwMode="hidden">
                  <a:xfrm>
                    <a:off x="4480" y="0"/>
                    <a:ext cx="541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539" y="0"/>
                      </a:cxn>
                      <a:cxn ang="0">
                        <a:pos x="497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539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539" y="0"/>
                        </a:lnTo>
                        <a:lnTo>
                          <a:pt x="497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6" name="Freeform 44"/>
                  <p:cNvSpPr>
                    <a:spLocks/>
                  </p:cNvSpPr>
                  <p:nvPr/>
                </p:nvSpPr>
                <p:spPr bwMode="hidden">
                  <a:xfrm>
                    <a:off x="4768" y="0"/>
                    <a:ext cx="642" cy="1044"/>
                  </a:xfrm>
                  <a:custGeom>
                    <a:avLst/>
                    <a:gdLst/>
                    <a:ahLst/>
                    <a:cxnLst>
                      <a:cxn ang="0">
                        <a:pos x="18" y="1043"/>
                      </a:cxn>
                      <a:cxn ang="0">
                        <a:pos x="42" y="1043"/>
                      </a:cxn>
                      <a:cxn ang="0">
                        <a:pos x="640" y="0"/>
                      </a:cxn>
                      <a:cxn ang="0">
                        <a:pos x="592" y="0"/>
                      </a:cxn>
                      <a:cxn ang="0">
                        <a:pos x="0" y="1043"/>
                      </a:cxn>
                      <a:cxn ang="0">
                        <a:pos x="18" y="1043"/>
                      </a:cxn>
                      <a:cxn ang="0">
                        <a:pos x="18" y="1043"/>
                      </a:cxn>
                    </a:cxnLst>
                    <a:rect l="0" t="0" r="r" b="b"/>
                    <a:pathLst>
                      <a:path w="640" h="1043">
                        <a:moveTo>
                          <a:pt x="18" y="1043"/>
                        </a:moveTo>
                        <a:lnTo>
                          <a:pt x="42" y="1043"/>
                        </a:lnTo>
                        <a:lnTo>
                          <a:pt x="640" y="0"/>
                        </a:lnTo>
                        <a:lnTo>
                          <a:pt x="592" y="0"/>
                        </a:lnTo>
                        <a:lnTo>
                          <a:pt x="0" y="1043"/>
                        </a:lnTo>
                        <a:lnTo>
                          <a:pt x="18" y="1043"/>
                        </a:lnTo>
                        <a:lnTo>
                          <a:pt x="18" y="1043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17" name="Freeform 45"/>
                  <p:cNvSpPr>
                    <a:spLocks/>
                  </p:cNvSpPr>
                  <p:nvPr/>
                </p:nvSpPr>
                <p:spPr bwMode="hidden">
                  <a:xfrm>
                    <a:off x="5086" y="47"/>
                    <a:ext cx="672" cy="997"/>
                  </a:xfrm>
                  <a:custGeom>
                    <a:avLst/>
                    <a:gdLst/>
                    <a:ahLst/>
                    <a:cxnLst>
                      <a:cxn ang="0">
                        <a:pos x="24" y="995"/>
                      </a:cxn>
                      <a:cxn ang="0">
                        <a:pos x="48" y="995"/>
                      </a:cxn>
                      <a:cxn ang="0">
                        <a:pos x="670" y="72"/>
                      </a:cxn>
                      <a:cxn ang="0">
                        <a:pos x="670" y="0"/>
                      </a:cxn>
                      <a:cxn ang="0">
                        <a:pos x="0" y="995"/>
                      </a:cxn>
                      <a:cxn ang="0">
                        <a:pos x="24" y="995"/>
                      </a:cxn>
                      <a:cxn ang="0">
                        <a:pos x="24" y="995"/>
                      </a:cxn>
                    </a:cxnLst>
                    <a:rect l="0" t="0" r="r" b="b"/>
                    <a:pathLst>
                      <a:path w="670" h="995">
                        <a:moveTo>
                          <a:pt x="24" y="995"/>
                        </a:moveTo>
                        <a:lnTo>
                          <a:pt x="48" y="995"/>
                        </a:lnTo>
                        <a:lnTo>
                          <a:pt x="670" y="72"/>
                        </a:lnTo>
                        <a:lnTo>
                          <a:pt x="670" y="0"/>
                        </a:lnTo>
                        <a:lnTo>
                          <a:pt x="0" y="995"/>
                        </a:lnTo>
                        <a:lnTo>
                          <a:pt x="24" y="995"/>
                        </a:lnTo>
                        <a:lnTo>
                          <a:pt x="24" y="995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044" name="Group 46"/>
                <p:cNvGrpSpPr>
                  <a:grpSpLocks/>
                </p:cNvGrpSpPr>
                <p:nvPr userDrawn="1"/>
              </p:nvGrpSpPr>
              <p:grpSpPr bwMode="auto">
                <a:xfrm>
                  <a:off x="0" y="558"/>
                  <a:ext cx="5758" cy="487"/>
                  <a:chOff x="0" y="558"/>
                  <a:chExt cx="5758" cy="487"/>
                </a:xfrm>
              </p:grpSpPr>
              <p:sp>
                <p:nvSpPr>
                  <p:cNvPr id="79919" name="Freeform 47"/>
                  <p:cNvSpPr>
                    <a:spLocks/>
                  </p:cNvSpPr>
                  <p:nvPr/>
                </p:nvSpPr>
                <p:spPr bwMode="hidden">
                  <a:xfrm>
                    <a:off x="0" y="620"/>
                    <a:ext cx="306" cy="424"/>
                  </a:xfrm>
                  <a:custGeom>
                    <a:avLst/>
                    <a:gdLst/>
                    <a:ahLst/>
                    <a:cxnLst>
                      <a:cxn ang="0">
                        <a:pos x="281" y="426"/>
                      </a:cxn>
                      <a:cxn ang="0">
                        <a:pos x="305" y="426"/>
                      </a:cxn>
                      <a:cxn ang="0">
                        <a:pos x="0" y="0"/>
                      </a:cxn>
                      <a:cxn ang="0">
                        <a:pos x="0" y="66"/>
                      </a:cxn>
                      <a:cxn ang="0">
                        <a:pos x="251" y="426"/>
                      </a:cxn>
                      <a:cxn ang="0">
                        <a:pos x="281" y="426"/>
                      </a:cxn>
                      <a:cxn ang="0">
                        <a:pos x="281" y="426"/>
                      </a:cxn>
                    </a:cxnLst>
                    <a:rect l="0" t="0" r="r" b="b"/>
                    <a:pathLst>
                      <a:path w="305" h="426">
                        <a:moveTo>
                          <a:pt x="281" y="426"/>
                        </a:moveTo>
                        <a:lnTo>
                          <a:pt x="305" y="426"/>
                        </a:lnTo>
                        <a:lnTo>
                          <a:pt x="0" y="0"/>
                        </a:lnTo>
                        <a:lnTo>
                          <a:pt x="0" y="66"/>
                        </a:lnTo>
                        <a:lnTo>
                          <a:pt x="251" y="426"/>
                        </a:lnTo>
                        <a:lnTo>
                          <a:pt x="281" y="426"/>
                        </a:lnTo>
                        <a:lnTo>
                          <a:pt x="281" y="426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9920" name="Freeform 48"/>
                  <p:cNvSpPr>
                    <a:spLocks/>
                  </p:cNvSpPr>
                  <p:nvPr/>
                </p:nvSpPr>
                <p:spPr bwMode="hidden">
                  <a:xfrm>
                    <a:off x="5410" y="559"/>
                    <a:ext cx="348" cy="485"/>
                  </a:xfrm>
                  <a:custGeom>
                    <a:avLst/>
                    <a:gdLst/>
                    <a:ahLst/>
                    <a:cxnLst>
                      <a:cxn ang="0">
                        <a:pos x="24" y="486"/>
                      </a:cxn>
                      <a:cxn ang="0">
                        <a:pos x="48" y="486"/>
                      </a:cxn>
                      <a:cxn ang="0">
                        <a:pos x="347" y="72"/>
                      </a:cxn>
                      <a:cxn ang="0">
                        <a:pos x="347" y="0"/>
                      </a:cxn>
                      <a:cxn ang="0">
                        <a:pos x="0" y="486"/>
                      </a:cxn>
                      <a:cxn ang="0">
                        <a:pos x="24" y="486"/>
                      </a:cxn>
                      <a:cxn ang="0">
                        <a:pos x="24" y="486"/>
                      </a:cxn>
                    </a:cxnLst>
                    <a:rect l="0" t="0" r="r" b="b"/>
                    <a:pathLst>
                      <a:path w="347" h="486">
                        <a:moveTo>
                          <a:pt x="24" y="486"/>
                        </a:moveTo>
                        <a:lnTo>
                          <a:pt x="48" y="486"/>
                        </a:lnTo>
                        <a:lnTo>
                          <a:pt x="347" y="72"/>
                        </a:lnTo>
                        <a:lnTo>
                          <a:pt x="347" y="0"/>
                        </a:lnTo>
                        <a:lnTo>
                          <a:pt x="0" y="486"/>
                        </a:lnTo>
                        <a:lnTo>
                          <a:pt x="24" y="486"/>
                        </a:lnTo>
                        <a:lnTo>
                          <a:pt x="24" y="486"/>
                        </a:lnTo>
                        <a:close/>
                      </a:path>
                    </a:pathLst>
                  </a:custGeom>
                  <a:solidFill>
                    <a:srgbClr val="3232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</p:grpSp>
        <p:sp>
          <p:nvSpPr>
            <p:cNvPr id="80013" name="Oval 141"/>
            <p:cNvSpPr>
              <a:spLocks noChangeArrowheads="1"/>
            </p:cNvSpPr>
            <p:nvPr userDrawn="1"/>
          </p:nvSpPr>
          <p:spPr bwMode="auto">
            <a:xfrm>
              <a:off x="191" y="0"/>
              <a:ext cx="5376" cy="192"/>
            </a:xfrm>
            <a:prstGeom prst="ellipse">
              <a:avLst/>
            </a:prstGeom>
            <a:gradFill rotWithShape="1">
              <a:gsLst>
                <a:gs pos="0">
                  <a:srgbClr val="836C94"/>
                </a:gs>
                <a:gs pos="100000">
                  <a:srgbClr val="836C94">
                    <a:gamma/>
                    <a:shade val="0"/>
                    <a:invGamma/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400">
                  <a:latin typeface="Calibri" pitchFamily="34" charset="0"/>
                </a:rPr>
                <a:t>UNCLASSIFIED</a:t>
              </a:r>
            </a:p>
          </p:txBody>
        </p:sp>
      </p:grpSp>
      <p:sp>
        <p:nvSpPr>
          <p:cNvPr id="102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69" r:id="rId2"/>
    <p:sldLayoutId id="2147483768" r:id="rId3"/>
    <p:sldLayoutId id="2147483767" r:id="rId4"/>
    <p:sldLayoutId id="2147483766" r:id="rId5"/>
    <p:sldLayoutId id="2147483765" r:id="rId6"/>
    <p:sldLayoutId id="2147483764" r:id="rId7"/>
    <p:sldLayoutId id="2147483763" r:id="rId8"/>
    <p:sldLayoutId id="2147483762" r:id="rId9"/>
    <p:sldLayoutId id="2147483761" r:id="rId10"/>
    <p:sldLayoutId id="21474837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2324C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4.png"/><Relationship Id="rId10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12.png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5.png"/><Relationship Id="rId10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12.png"/><Relationship Id="rId1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7.png"/><Relationship Id="rId10" Type="http://schemas.openxmlformats.org/officeDocument/2006/relationships/image" Target="../media/image13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Relationship Id="rId1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17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8.png"/><Relationship Id="rId10" Type="http://schemas.openxmlformats.org/officeDocument/2006/relationships/image" Target="../media/image13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st.gov/nic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rnest.mcduffie@nist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/>
          <p:cNvSpPr>
            <a:spLocks noChangeArrowheads="1"/>
          </p:cNvSpPr>
          <p:nvPr/>
        </p:nvSpPr>
        <p:spPr bwMode="auto">
          <a:xfrm>
            <a:off x="0" y="1371600"/>
            <a:ext cx="9144000" cy="51054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9987A7">
                  <a:alpha val="79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068" name="Picture 20" descr="golobal training_cover_reduced"/>
          <p:cNvPicPr>
            <a:picLocks noChangeAspect="1" noChangeArrowheads="1"/>
          </p:cNvPicPr>
          <p:nvPr/>
        </p:nvPicPr>
        <p:blipFill>
          <a:blip r:embed="rId3"/>
          <a:srcRect r="12502"/>
          <a:stretch>
            <a:fillRect/>
          </a:stretch>
        </p:blipFill>
        <p:spPr bwMode="auto">
          <a:xfrm>
            <a:off x="4675188" y="1371600"/>
            <a:ext cx="446881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1295400"/>
            <a:ext cx="7772400" cy="1266825"/>
          </a:xfrm>
        </p:spPr>
        <p:txBody>
          <a:bodyPr anchorCtr="0"/>
          <a:lstStyle/>
          <a:p>
            <a:pPr eaLnBrk="1" hangingPunct="1">
              <a:lnSpc>
                <a:spcPts val="3500"/>
              </a:lnSpc>
              <a:spcBef>
                <a:spcPct val="100000"/>
              </a:spcBef>
            </a:pPr>
            <a:r>
              <a:rPr lang="en-US" smtClean="0">
                <a:solidFill>
                  <a:srgbClr val="777777"/>
                </a:solidFill>
              </a:rPr>
              <a:t>Shaping the Future of Cybersecurity Education</a:t>
            </a:r>
            <a:endParaRPr lang="en-US" sz="3600" smtClean="0">
              <a:solidFill>
                <a:srgbClr val="777777"/>
              </a:solidFill>
            </a:endParaRPr>
          </a:p>
        </p:txBody>
      </p:sp>
      <p:sp>
        <p:nvSpPr>
          <p:cNvPr id="15364" name="Rectangle 1033"/>
          <p:cNvSpPr>
            <a:spLocks noChangeArrowheads="1"/>
          </p:cNvSpPr>
          <p:nvPr/>
        </p:nvSpPr>
        <p:spPr bwMode="auto">
          <a:xfrm>
            <a:off x="685800" y="4381500"/>
            <a:ext cx="777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>
                <a:solidFill>
                  <a:srgbClr val="333333"/>
                </a:solidFill>
              </a:rPr>
              <a:t>October 2010</a:t>
            </a:r>
          </a:p>
          <a:p>
            <a:pPr algn="ctr"/>
            <a:endParaRPr lang="en-US" sz="800">
              <a:solidFill>
                <a:srgbClr val="333333"/>
              </a:solidFill>
            </a:endParaRPr>
          </a:p>
          <a:p>
            <a:pPr algn="ctr"/>
            <a:endParaRPr lang="en-US" sz="1600">
              <a:solidFill>
                <a:srgbClr val="333333"/>
              </a:solidFill>
            </a:endParaRPr>
          </a:p>
        </p:txBody>
      </p:sp>
      <p:sp>
        <p:nvSpPr>
          <p:cNvPr id="15365" name="Rectangle 18"/>
          <p:cNvSpPr>
            <a:spLocks noChangeArrowheads="1"/>
          </p:cNvSpPr>
          <p:nvPr/>
        </p:nvSpPr>
        <p:spPr bwMode="auto">
          <a:xfrm>
            <a:off x="1022350" y="3429000"/>
            <a:ext cx="7065963" cy="739775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023938" y="3562350"/>
            <a:ext cx="7065962" cy="822325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47008E"/>
                </a:solidFill>
              </a:rPr>
              <a:t>NATIONAL INITIATIVE FOR CYBERSECURITY EDUCATION (NICE)</a:t>
            </a:r>
          </a:p>
        </p:txBody>
      </p:sp>
      <p:sp>
        <p:nvSpPr>
          <p:cNvPr id="15367" name="Text Box 23"/>
          <p:cNvSpPr txBox="1">
            <a:spLocks noChangeArrowheads="1"/>
          </p:cNvSpPr>
          <p:nvPr/>
        </p:nvSpPr>
        <p:spPr bwMode="auto">
          <a:xfrm>
            <a:off x="3627438" y="2801938"/>
            <a:ext cx="1570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777777"/>
                </a:solidFill>
              </a:rPr>
              <a:t>Is N.I.C.E.</a:t>
            </a:r>
          </a:p>
        </p:txBody>
      </p:sp>
      <p:sp>
        <p:nvSpPr>
          <p:cNvPr id="15368" name="Line 24"/>
          <p:cNvSpPr>
            <a:spLocks noChangeShapeType="1"/>
          </p:cNvSpPr>
          <p:nvPr/>
        </p:nvSpPr>
        <p:spPr bwMode="auto">
          <a:xfrm>
            <a:off x="2765425" y="2728913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2" name="Picture 50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14830"/>
          <a:stretch>
            <a:fillRect/>
          </a:stretch>
        </p:blipFill>
        <p:spPr bwMode="auto">
          <a:xfrm>
            <a:off x="0" y="2209800"/>
            <a:ext cx="9144000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8" name="Picture 76" descr="flat US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2514600"/>
            <a:ext cx="9142413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609600" y="1447800"/>
            <a:ext cx="800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b="1" i="1">
              <a:solidFill>
                <a:srgbClr val="FF3300"/>
              </a:solidFill>
            </a:endParaRPr>
          </a:p>
        </p:txBody>
      </p:sp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5429250" y="2798763"/>
            <a:ext cx="2714625" cy="1417637"/>
            <a:chOff x="3570" y="1824"/>
            <a:chExt cx="1470" cy="768"/>
          </a:xfrm>
        </p:grpSpPr>
        <p:pic>
          <p:nvPicPr>
            <p:cNvPr id="47114" name="Picture 36" descr="purple people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73" y="1909"/>
              <a:ext cx="498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5" name="Picture 74" descr="pentagon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0" y="2117"/>
              <a:ext cx="636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6" name="Picture 95" descr="govt_buildi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64" y="201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7" name="Picture 96" descr="capitol red flowers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128" y="1824"/>
              <a:ext cx="484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1371600" y="838200"/>
            <a:ext cx="594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Why is Cybersecurity Such a Hot Topic?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Everyone is connected</a:t>
            </a:r>
          </a:p>
          <a:p>
            <a:pPr>
              <a:buFontTx/>
              <a:buChar char="•"/>
            </a:pPr>
            <a:endParaRPr lang="en-US" sz="20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 everyone plays by the rules</a:t>
            </a:r>
          </a:p>
          <a:p>
            <a:pPr>
              <a:buFontTx/>
              <a:buChar char="•"/>
            </a:pPr>
            <a:endParaRPr lang="en-US" sz="20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 everyone knows the rules</a:t>
            </a:r>
          </a:p>
          <a:p>
            <a:pPr>
              <a:buFontTx/>
              <a:buChar char="•"/>
            </a:pPr>
            <a:endParaRPr lang="en-US" sz="20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 all situations have rules yet</a:t>
            </a:r>
          </a:p>
          <a:p>
            <a:pPr>
              <a:buFontTx/>
              <a:buChar char="•"/>
            </a:pPr>
            <a:endParaRPr lang="en-US" sz="20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Our thirst for technology is 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2" name="Picture 50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14830"/>
          <a:stretch>
            <a:fillRect/>
          </a:stretch>
        </p:blipFill>
        <p:spPr bwMode="auto">
          <a:xfrm>
            <a:off x="0" y="2209800"/>
            <a:ext cx="9144000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8" name="Picture 76" descr="flat US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2514600"/>
            <a:ext cx="9142413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4"/>
          <p:cNvSpPr>
            <a:spLocks noChangeArrowheads="1"/>
          </p:cNvSpPr>
          <p:nvPr/>
        </p:nvSpPr>
        <p:spPr bwMode="auto">
          <a:xfrm>
            <a:off x="-14288" y="366713"/>
            <a:ext cx="2943226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609600" y="1447800"/>
            <a:ext cx="800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b="1" i="1">
              <a:solidFill>
                <a:schemeClr val="tx2"/>
              </a:solidFill>
            </a:endParaRPr>
          </a:p>
          <a:p>
            <a:endParaRPr lang="en-US" b="1" i="1">
              <a:solidFill>
                <a:srgbClr val="FF3300"/>
              </a:solidFill>
            </a:endParaRPr>
          </a:p>
        </p:txBody>
      </p:sp>
      <p:sp>
        <p:nvSpPr>
          <p:cNvPr id="17413" name="Text Box 22"/>
          <p:cNvSpPr txBox="1">
            <a:spLocks noChangeArrowheads="1"/>
          </p:cNvSpPr>
          <p:nvPr/>
        </p:nvSpPr>
        <p:spPr bwMode="auto">
          <a:xfrm>
            <a:off x="-12700" y="434975"/>
            <a:ext cx="2941638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  THE</a:t>
            </a:r>
            <a:r>
              <a:rPr lang="en-US" sz="3300">
                <a:solidFill>
                  <a:schemeClr val="bg1"/>
                </a:solidFill>
              </a:rPr>
              <a:t>PRESENT</a:t>
            </a:r>
          </a:p>
        </p:txBody>
      </p:sp>
      <p:sp>
        <p:nvSpPr>
          <p:cNvPr id="3114" name="Text Box 42"/>
          <p:cNvSpPr txBox="1">
            <a:spLocks noChangeArrowheads="1"/>
          </p:cNvSpPr>
          <p:nvPr/>
        </p:nvSpPr>
        <p:spPr bwMode="auto">
          <a:xfrm>
            <a:off x="533400" y="1219200"/>
            <a:ext cx="83058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ts val="3600"/>
              </a:lnSpc>
              <a:buClr>
                <a:srgbClr val="320064"/>
              </a:buClr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Arial Black" pitchFamily="34" charset="0"/>
              </a:rPr>
              <a:t>Comprehensive </a:t>
            </a:r>
          </a:p>
          <a:p>
            <a:pPr eaLnBrk="0" hangingPunct="0">
              <a:lnSpc>
                <a:spcPts val="3600"/>
              </a:lnSpc>
              <a:buClr>
                <a:srgbClr val="320064"/>
              </a:buClr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Arial Black" pitchFamily="34" charset="0"/>
              </a:rPr>
              <a:t>National </a:t>
            </a:r>
          </a:p>
          <a:p>
            <a:pPr eaLnBrk="0" hangingPunct="0">
              <a:lnSpc>
                <a:spcPts val="3600"/>
              </a:lnSpc>
              <a:buClr>
                <a:srgbClr val="320064"/>
              </a:buClr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Arial Black" pitchFamily="34" charset="0"/>
              </a:rPr>
              <a:t>Cybersecurity </a:t>
            </a:r>
          </a:p>
          <a:p>
            <a:pPr eaLnBrk="0" hangingPunct="0">
              <a:lnSpc>
                <a:spcPts val="3600"/>
              </a:lnSpc>
              <a:buClr>
                <a:srgbClr val="320064"/>
              </a:buClr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Arial Black" pitchFamily="34" charset="0"/>
              </a:rPr>
              <a:t>Initiative</a:t>
            </a:r>
          </a:p>
          <a:p>
            <a:pPr eaLnBrk="0" hangingPunct="0">
              <a:lnSpc>
                <a:spcPts val="3600"/>
              </a:lnSpc>
              <a:spcBef>
                <a:spcPct val="20000"/>
              </a:spcBef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  <a:latin typeface="Arial Black" pitchFamily="34" charset="0"/>
            </a:endParaRPr>
          </a:p>
          <a:p>
            <a:pPr eaLnBrk="0" hangingPunct="0">
              <a:lnSpc>
                <a:spcPts val="3600"/>
              </a:lnSpc>
              <a:spcBef>
                <a:spcPct val="20000"/>
              </a:spcBef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eaLnBrk="0" hangingPunct="0">
              <a:lnSpc>
                <a:spcPts val="3600"/>
              </a:lnSpc>
              <a:spcBef>
                <a:spcPct val="20000"/>
              </a:spcBef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eaLnBrk="0" hangingPunct="0">
              <a:lnSpc>
                <a:spcPts val="3600"/>
              </a:lnSpc>
              <a:spcBef>
                <a:spcPct val="20000"/>
              </a:spcBef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eaLnBrk="0" hangingPunct="0">
              <a:lnSpc>
                <a:spcPts val="3600"/>
              </a:lnSpc>
              <a:spcBef>
                <a:spcPct val="20000"/>
              </a:spcBef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algn="r" eaLnBrk="0" hangingPunct="0">
              <a:spcAft>
                <a:spcPct val="10000"/>
              </a:spcAft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Initiative #8, </a:t>
            </a:r>
            <a:r>
              <a:rPr lang="en-US" sz="2800" i="1">
                <a:solidFill>
                  <a:srgbClr val="000000"/>
                </a:solidFill>
              </a:rPr>
              <a:t>Expand Cyber Education</a:t>
            </a:r>
          </a:p>
        </p:txBody>
      </p:sp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990600" y="3656013"/>
            <a:ext cx="6553200" cy="14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200" i="1">
                <a:solidFill>
                  <a:srgbClr val="000000"/>
                </a:solidFill>
              </a:rPr>
              <a:t>Training the existing federal cyber workforce in specialized skills and ensuring a federal cybersecurity workforce pipeline for the future.</a:t>
            </a:r>
            <a:endParaRPr lang="en-US" sz="2200">
              <a:solidFill>
                <a:srgbClr val="000000"/>
              </a:solidFill>
            </a:endParaRPr>
          </a:p>
          <a:p>
            <a:pPr algn="r" eaLnBrk="0" hangingPunct="0"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5429250" y="2798763"/>
            <a:ext cx="2714625" cy="1417637"/>
            <a:chOff x="3570" y="1824"/>
            <a:chExt cx="1470" cy="768"/>
          </a:xfrm>
        </p:grpSpPr>
        <p:pic>
          <p:nvPicPr>
            <p:cNvPr id="17417" name="Picture 36" descr="purple people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73" y="1909"/>
              <a:ext cx="498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8" name="Picture 74" descr="pentagon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0" y="2117"/>
              <a:ext cx="636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95" descr="govt_buildi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64" y="201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0" name="Picture 96" descr="capitol red flowers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128" y="1824"/>
              <a:ext cx="484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4" grpId="0"/>
      <p:bldP spid="31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"/>
          <p:cNvGrpSpPr>
            <a:grpSpLocks/>
          </p:cNvGrpSpPr>
          <p:nvPr/>
        </p:nvGrpSpPr>
        <p:grpSpPr bwMode="auto">
          <a:xfrm>
            <a:off x="304800" y="1524000"/>
            <a:ext cx="8610600" cy="4419600"/>
            <a:chOff x="432" y="910"/>
            <a:chExt cx="2476" cy="1442"/>
          </a:xfrm>
        </p:grpSpPr>
        <p:sp>
          <p:nvSpPr>
            <p:cNvPr id="19460" name="Rectangle 3"/>
            <p:cNvSpPr>
              <a:spLocks noChangeArrowheads="1"/>
            </p:cNvSpPr>
            <p:nvPr/>
          </p:nvSpPr>
          <p:spPr bwMode="auto">
            <a:xfrm>
              <a:off x="432" y="910"/>
              <a:ext cx="2476" cy="227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algn="ctr" eaLnBrk="0" hangingPunct="0"/>
              <a:r>
                <a:rPr lang="en-US" sz="2400" b="1">
                  <a:solidFill>
                    <a:srgbClr val="FFFFFF"/>
                  </a:solidFill>
                </a:rPr>
                <a:t>Building Capacity for a Digital Nation</a:t>
              </a:r>
            </a:p>
          </p:txBody>
        </p:sp>
        <p:sp>
          <p:nvSpPr>
            <p:cNvPr id="19461" name="Rectangle 4"/>
            <p:cNvSpPr>
              <a:spLocks noChangeArrowheads="1"/>
            </p:cNvSpPr>
            <p:nvPr/>
          </p:nvSpPr>
          <p:spPr bwMode="auto">
            <a:xfrm>
              <a:off x="432" y="1133"/>
              <a:ext cx="2476" cy="121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576" rIns="0"/>
            <a:lstStyle/>
            <a:p>
              <a:pPr marL="231775" indent="-231775">
                <a:buFontTx/>
                <a:buChar char="•"/>
              </a:pPr>
              <a:endParaRPr lang="en-US" sz="1600"/>
            </a:p>
          </p:txBody>
        </p:sp>
      </p:grpSp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685800" y="2133600"/>
            <a:ext cx="8153400" cy="396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82625" lvl="1" indent="-276225">
              <a:buFontTx/>
              <a:buChar char="•"/>
            </a:pPr>
            <a:r>
              <a:rPr lang="en-US" sz="2000"/>
              <a:t>Promote cybersecurity risk awareness for all citizens; </a:t>
            </a:r>
          </a:p>
          <a:p>
            <a:pPr marL="682625" lvl="1" indent="-276225"/>
            <a:endParaRPr lang="en-US" sz="2000"/>
          </a:p>
          <a:p>
            <a:pPr marL="682625" lvl="1" indent="-276225">
              <a:buFontTx/>
              <a:buChar char="•"/>
            </a:pPr>
            <a:r>
              <a:rPr lang="en-US" sz="2000"/>
              <a:t>Build an education system that will enhance understanding of cybersecurity and allow the United States to retain and expand upon its scientific, engineering, and market leadership in information technology; </a:t>
            </a:r>
          </a:p>
          <a:p>
            <a:pPr marL="682625" lvl="1" indent="-276225"/>
            <a:endParaRPr lang="en-US" sz="2000"/>
          </a:p>
          <a:p>
            <a:pPr marL="682625" lvl="1" indent="-276225">
              <a:buFontTx/>
              <a:buChar char="•"/>
            </a:pPr>
            <a:r>
              <a:rPr lang="en-US" sz="2000"/>
              <a:t>Expand and train the workforce to protect the Nation’s competitive advantage; and </a:t>
            </a:r>
          </a:p>
          <a:p>
            <a:pPr marL="682625" lvl="1" indent="-276225"/>
            <a:endParaRPr lang="en-US" sz="2000"/>
          </a:p>
          <a:p>
            <a:pPr marL="682625" lvl="1" indent="-276225">
              <a:buFontTx/>
              <a:buChar char="•"/>
            </a:pPr>
            <a:r>
              <a:rPr lang="en-US" sz="2000"/>
              <a:t>Help organizations and individuals make smart choices as they manage risk.                              </a:t>
            </a:r>
            <a:r>
              <a:rPr lang="en-US" i="1"/>
              <a:t>60-Day Cyber Review</a:t>
            </a:r>
            <a:endParaRPr lang="en-US" sz="2000"/>
          </a:p>
          <a:p>
            <a:pPr marL="682625" lvl="1" indent="-276225"/>
            <a:r>
              <a:rPr lang="en-US" sz="2000" b="1" i="1"/>
              <a:t>						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6425" cy="1143000"/>
          </a:xfrm>
        </p:spPr>
        <p:txBody>
          <a:bodyPr anchorCtr="0"/>
          <a:lstStyle/>
          <a:p>
            <a:r>
              <a:rPr lang="en-US" sz="4000" smtClean="0"/>
              <a:t>60 Day Cyber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28" name="Picture 24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424"/>
          <a:stretch>
            <a:fillRect/>
          </a:stretch>
        </p:blipFill>
        <p:spPr bwMode="auto">
          <a:xfrm>
            <a:off x="0" y="1492250"/>
            <a:ext cx="9144000" cy="4972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609600" y="1447800"/>
            <a:ext cx="8001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b="1" i="1">
              <a:solidFill>
                <a:schemeClr val="tx2"/>
              </a:solidFill>
            </a:endParaRPr>
          </a:p>
          <a:p>
            <a:endParaRPr lang="en-US" b="1" i="1">
              <a:solidFill>
                <a:srgbClr val="FF3300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-14288" y="366713"/>
            <a:ext cx="2678113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-14288" y="434975"/>
            <a:ext cx="2676526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300">
                <a:solidFill>
                  <a:schemeClr val="bg1"/>
                </a:solidFill>
              </a:rPr>
              <a:t>   </a:t>
            </a:r>
            <a:r>
              <a:rPr lang="en-US" sz="2400">
                <a:solidFill>
                  <a:schemeClr val="bg1"/>
                </a:solidFill>
              </a:rPr>
              <a:t>THE</a:t>
            </a:r>
            <a:r>
              <a:rPr lang="en-US" sz="3300">
                <a:solidFill>
                  <a:schemeClr val="bg1"/>
                </a:solidFill>
              </a:rPr>
              <a:t>VISION </a:t>
            </a:r>
          </a:p>
        </p:txBody>
      </p:sp>
      <p:sp>
        <p:nvSpPr>
          <p:cNvPr id="47182" name="Rectangle 78"/>
          <p:cNvSpPr>
            <a:spLocks noChangeArrowheads="1"/>
          </p:cNvSpPr>
          <p:nvPr/>
        </p:nvSpPr>
        <p:spPr bwMode="auto">
          <a:xfrm>
            <a:off x="409575" y="1522413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3200">
                <a:solidFill>
                  <a:srgbClr val="000000"/>
                </a:solidFill>
              </a:rPr>
              <a:t>(U)</a:t>
            </a:r>
            <a:r>
              <a:rPr lang="en-US" sz="3600">
                <a:solidFill>
                  <a:srgbClr val="000000"/>
                </a:solidFill>
              </a:rPr>
              <a:t> National Initiative for Cybersecurity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Education </a:t>
            </a:r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847725" y="1905000"/>
            <a:ext cx="6943725" cy="2897188"/>
            <a:chOff x="534" y="1200"/>
            <a:chExt cx="4374" cy="1825"/>
          </a:xfrm>
        </p:grpSpPr>
        <p:grpSp>
          <p:nvGrpSpPr>
            <p:cNvPr id="21514" name="Group 37"/>
            <p:cNvGrpSpPr>
              <a:grpSpLocks/>
            </p:cNvGrpSpPr>
            <p:nvPr/>
          </p:nvGrpSpPr>
          <p:grpSpPr bwMode="auto">
            <a:xfrm>
              <a:off x="3095" y="1384"/>
              <a:ext cx="494" cy="276"/>
              <a:chOff x="3744" y="1943"/>
              <a:chExt cx="816" cy="457"/>
            </a:xfrm>
          </p:grpSpPr>
          <p:pic>
            <p:nvPicPr>
              <p:cNvPr id="21564" name="Picture 29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65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15" name="Group 38"/>
            <p:cNvGrpSpPr>
              <a:grpSpLocks/>
            </p:cNvGrpSpPr>
            <p:nvPr/>
          </p:nvGrpSpPr>
          <p:grpSpPr bwMode="auto">
            <a:xfrm>
              <a:off x="4065" y="1972"/>
              <a:ext cx="639" cy="284"/>
              <a:chOff x="3792" y="2496"/>
              <a:chExt cx="1056" cy="469"/>
            </a:xfrm>
          </p:grpSpPr>
          <p:pic>
            <p:nvPicPr>
              <p:cNvPr id="21562" name="Picture 28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63" name="Picture 32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16" name="Group 39"/>
            <p:cNvGrpSpPr>
              <a:grpSpLocks/>
            </p:cNvGrpSpPr>
            <p:nvPr/>
          </p:nvGrpSpPr>
          <p:grpSpPr bwMode="auto">
            <a:xfrm>
              <a:off x="3050" y="1645"/>
              <a:ext cx="624" cy="370"/>
              <a:chOff x="2472" y="2208"/>
              <a:chExt cx="1032" cy="612"/>
            </a:xfrm>
          </p:grpSpPr>
          <p:pic>
            <p:nvPicPr>
              <p:cNvPr id="21560" name="Picture 25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61" name="Picture 33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17" name="Group 36"/>
            <p:cNvGrpSpPr>
              <a:grpSpLocks/>
            </p:cNvGrpSpPr>
            <p:nvPr/>
          </p:nvGrpSpPr>
          <p:grpSpPr bwMode="auto">
            <a:xfrm>
              <a:off x="1799" y="1566"/>
              <a:ext cx="639" cy="346"/>
              <a:chOff x="720" y="2114"/>
              <a:chExt cx="1056" cy="571"/>
            </a:xfrm>
          </p:grpSpPr>
          <p:pic>
            <p:nvPicPr>
              <p:cNvPr id="21558" name="Picture 26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59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18" name="Group 40"/>
            <p:cNvGrpSpPr>
              <a:grpSpLocks/>
            </p:cNvGrpSpPr>
            <p:nvPr/>
          </p:nvGrpSpPr>
          <p:grpSpPr bwMode="auto">
            <a:xfrm>
              <a:off x="2426" y="1994"/>
              <a:ext cx="697" cy="345"/>
              <a:chOff x="1440" y="2784"/>
              <a:chExt cx="1152" cy="571"/>
            </a:xfrm>
          </p:grpSpPr>
          <p:pic>
            <p:nvPicPr>
              <p:cNvPr id="21556" name="Picture 27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57" name="Picture 35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19" name="Group 42"/>
            <p:cNvGrpSpPr>
              <a:grpSpLocks/>
            </p:cNvGrpSpPr>
            <p:nvPr/>
          </p:nvGrpSpPr>
          <p:grpSpPr bwMode="auto">
            <a:xfrm>
              <a:off x="2464" y="1636"/>
              <a:ext cx="494" cy="276"/>
              <a:chOff x="3744" y="1943"/>
              <a:chExt cx="816" cy="457"/>
            </a:xfrm>
          </p:grpSpPr>
          <p:pic>
            <p:nvPicPr>
              <p:cNvPr id="21554" name="Picture 43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55" name="Picture 44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0" name="Group 45"/>
            <p:cNvGrpSpPr>
              <a:grpSpLocks/>
            </p:cNvGrpSpPr>
            <p:nvPr/>
          </p:nvGrpSpPr>
          <p:grpSpPr bwMode="auto">
            <a:xfrm>
              <a:off x="2225" y="2296"/>
              <a:ext cx="639" cy="284"/>
              <a:chOff x="3792" y="2496"/>
              <a:chExt cx="1056" cy="469"/>
            </a:xfrm>
          </p:grpSpPr>
          <p:pic>
            <p:nvPicPr>
              <p:cNvPr id="21552" name="Picture 46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53" name="Picture 47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1" name="Group 48"/>
            <p:cNvGrpSpPr>
              <a:grpSpLocks/>
            </p:cNvGrpSpPr>
            <p:nvPr/>
          </p:nvGrpSpPr>
          <p:grpSpPr bwMode="auto">
            <a:xfrm>
              <a:off x="1593" y="1834"/>
              <a:ext cx="624" cy="370"/>
              <a:chOff x="2472" y="2208"/>
              <a:chExt cx="1032" cy="612"/>
            </a:xfrm>
          </p:grpSpPr>
          <p:pic>
            <p:nvPicPr>
              <p:cNvPr id="21550" name="Picture 49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51" name="Picture 50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2" name="Group 51"/>
            <p:cNvGrpSpPr>
              <a:grpSpLocks/>
            </p:cNvGrpSpPr>
            <p:nvPr/>
          </p:nvGrpSpPr>
          <p:grpSpPr bwMode="auto">
            <a:xfrm>
              <a:off x="534" y="1777"/>
              <a:ext cx="639" cy="346"/>
              <a:chOff x="720" y="2114"/>
              <a:chExt cx="1056" cy="571"/>
            </a:xfrm>
          </p:grpSpPr>
          <p:pic>
            <p:nvPicPr>
              <p:cNvPr id="21548" name="Picture 52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49" name="Picture 53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3" name="Group 54"/>
            <p:cNvGrpSpPr>
              <a:grpSpLocks/>
            </p:cNvGrpSpPr>
            <p:nvPr/>
          </p:nvGrpSpPr>
          <p:grpSpPr bwMode="auto">
            <a:xfrm>
              <a:off x="791" y="2152"/>
              <a:ext cx="697" cy="345"/>
              <a:chOff x="1440" y="2784"/>
              <a:chExt cx="1152" cy="571"/>
            </a:xfrm>
          </p:grpSpPr>
          <p:pic>
            <p:nvPicPr>
              <p:cNvPr id="21546" name="Picture 55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47" name="Picture 56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4" name="Group 57"/>
            <p:cNvGrpSpPr>
              <a:grpSpLocks/>
            </p:cNvGrpSpPr>
            <p:nvPr/>
          </p:nvGrpSpPr>
          <p:grpSpPr bwMode="auto">
            <a:xfrm>
              <a:off x="3335" y="2116"/>
              <a:ext cx="494" cy="276"/>
              <a:chOff x="3744" y="1943"/>
              <a:chExt cx="816" cy="457"/>
            </a:xfrm>
          </p:grpSpPr>
          <p:pic>
            <p:nvPicPr>
              <p:cNvPr id="21544" name="Picture 58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45" name="Picture 59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5" name="Group 60"/>
            <p:cNvGrpSpPr>
              <a:grpSpLocks/>
            </p:cNvGrpSpPr>
            <p:nvPr/>
          </p:nvGrpSpPr>
          <p:grpSpPr bwMode="auto">
            <a:xfrm>
              <a:off x="3959" y="2248"/>
              <a:ext cx="639" cy="284"/>
              <a:chOff x="3792" y="2496"/>
              <a:chExt cx="1056" cy="469"/>
            </a:xfrm>
          </p:grpSpPr>
          <p:pic>
            <p:nvPicPr>
              <p:cNvPr id="21542" name="Picture 61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43" name="Picture 62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6" name="Group 63"/>
            <p:cNvGrpSpPr>
              <a:grpSpLocks/>
            </p:cNvGrpSpPr>
            <p:nvPr/>
          </p:nvGrpSpPr>
          <p:grpSpPr bwMode="auto">
            <a:xfrm>
              <a:off x="2951" y="2296"/>
              <a:ext cx="624" cy="370"/>
              <a:chOff x="2472" y="2208"/>
              <a:chExt cx="1032" cy="612"/>
            </a:xfrm>
          </p:grpSpPr>
          <p:pic>
            <p:nvPicPr>
              <p:cNvPr id="21540" name="Picture 64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41" name="Picture 65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7" name="Group 66"/>
            <p:cNvGrpSpPr>
              <a:grpSpLocks/>
            </p:cNvGrpSpPr>
            <p:nvPr/>
          </p:nvGrpSpPr>
          <p:grpSpPr bwMode="auto">
            <a:xfrm>
              <a:off x="1559" y="2392"/>
              <a:ext cx="639" cy="346"/>
              <a:chOff x="720" y="2114"/>
              <a:chExt cx="1056" cy="571"/>
            </a:xfrm>
          </p:grpSpPr>
          <p:pic>
            <p:nvPicPr>
              <p:cNvPr id="21538" name="Picture 67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39" name="Picture 68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8" name="Group 69"/>
            <p:cNvGrpSpPr>
              <a:grpSpLocks/>
            </p:cNvGrpSpPr>
            <p:nvPr/>
          </p:nvGrpSpPr>
          <p:grpSpPr bwMode="auto">
            <a:xfrm>
              <a:off x="2183" y="2680"/>
              <a:ext cx="697" cy="345"/>
              <a:chOff x="1440" y="2784"/>
              <a:chExt cx="1152" cy="571"/>
            </a:xfrm>
          </p:grpSpPr>
          <p:pic>
            <p:nvPicPr>
              <p:cNvPr id="21536" name="Picture 70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37" name="Picture 71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29" name="Group 72"/>
            <p:cNvGrpSpPr>
              <a:grpSpLocks/>
            </p:cNvGrpSpPr>
            <p:nvPr/>
          </p:nvGrpSpPr>
          <p:grpSpPr bwMode="auto">
            <a:xfrm>
              <a:off x="1079" y="1528"/>
              <a:ext cx="639" cy="284"/>
              <a:chOff x="3792" y="2496"/>
              <a:chExt cx="1056" cy="469"/>
            </a:xfrm>
          </p:grpSpPr>
          <p:pic>
            <p:nvPicPr>
              <p:cNvPr id="21534" name="Picture 73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35" name="Picture 74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30" name="Group 86"/>
            <p:cNvGrpSpPr>
              <a:grpSpLocks/>
            </p:cNvGrpSpPr>
            <p:nvPr/>
          </p:nvGrpSpPr>
          <p:grpSpPr bwMode="auto">
            <a:xfrm>
              <a:off x="3343" y="1200"/>
              <a:ext cx="1565" cy="882"/>
              <a:chOff x="3343" y="1200"/>
              <a:chExt cx="1565" cy="882"/>
            </a:xfrm>
          </p:grpSpPr>
          <p:pic>
            <p:nvPicPr>
              <p:cNvPr id="21531" name="Picture 83" descr="govt_building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211" y="1385"/>
                <a:ext cx="697" cy="6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32" name="Picture 84" descr="capitol red flowers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876" y="1200"/>
                <a:ext cx="570" cy="6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33" name="Picture 82" descr="pentagon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343" y="1596"/>
                <a:ext cx="758" cy="3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21511" name="Picture 85" descr="Obama_ONLY"/>
          <p:cNvPicPr>
            <a:picLocks noChangeAspect="1" noChangeArrowheads="1"/>
          </p:cNvPicPr>
          <p:nvPr/>
        </p:nvPicPr>
        <p:blipFill>
          <a:blip r:embed="rId13"/>
          <a:srcRect r="6218" b="163"/>
          <a:stretch>
            <a:fillRect/>
          </a:stretch>
        </p:blipFill>
        <p:spPr bwMode="auto">
          <a:xfrm>
            <a:off x="6078538" y="2335213"/>
            <a:ext cx="3065462" cy="413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1293813" y="2716213"/>
            <a:ext cx="64770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200" i="1">
                <a:solidFill>
                  <a:srgbClr val="000000"/>
                </a:solidFill>
              </a:rPr>
              <a:t>“…a national campaign to promote </a:t>
            </a:r>
            <a:br>
              <a:rPr lang="en-US" sz="2200" i="1">
                <a:solidFill>
                  <a:srgbClr val="000000"/>
                </a:solidFill>
              </a:rPr>
            </a:br>
            <a:r>
              <a:rPr lang="en-US" sz="2200" i="1">
                <a:solidFill>
                  <a:srgbClr val="000000"/>
                </a:solidFill>
              </a:rPr>
              <a:t>cybersecurity awareness and digital literacy </a:t>
            </a:r>
            <a:br>
              <a:rPr lang="en-US" sz="2200" i="1">
                <a:solidFill>
                  <a:srgbClr val="000000"/>
                </a:solidFill>
              </a:rPr>
            </a:br>
            <a:r>
              <a:rPr lang="en-US" sz="2200" i="1">
                <a:solidFill>
                  <a:srgbClr val="000000"/>
                </a:solidFill>
              </a:rPr>
              <a:t>from our boardrooms to our classrooms, and to build a digital workforce for the 21st century.”</a:t>
            </a:r>
            <a:endParaRPr lang="en-US" sz="2200">
              <a:solidFill>
                <a:srgbClr val="000000"/>
              </a:solidFill>
            </a:endParaRP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3119438" y="4968875"/>
            <a:ext cx="3889375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35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1600" b="1">
                <a:solidFill>
                  <a:srgbClr val="FFFFFF"/>
                </a:solidFill>
              </a:rPr>
              <a:t>President Barack Obama, 29 May 2009</a:t>
            </a:r>
          </a:p>
          <a:p>
            <a:pPr algn="ctr"/>
            <a:endParaRPr lang="en-US" sz="16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82" grpId="0"/>
      <p:bldP spid="47114" grpId="0"/>
      <p:bldP spid="47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A58532-A286-4F5D-9B93-84F2D449B73A}" type="slidenum">
              <a:rPr lang="en-US" sz="1400"/>
              <a:pPr algn="r"/>
              <a:t>6</a:t>
            </a:fld>
            <a:endParaRPr lang="en-US" sz="1400"/>
          </a:p>
        </p:txBody>
      </p:sp>
      <p:sp>
        <p:nvSpPr>
          <p:cNvPr id="2355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04800"/>
            <a:ext cx="7086600" cy="1143000"/>
          </a:xfrm>
        </p:spPr>
        <p:txBody>
          <a:bodyPr anchorCtr="0"/>
          <a:lstStyle/>
          <a:p>
            <a:r>
              <a:rPr lang="en-US" smtClean="0"/>
              <a:t>Expanded Focus of NICE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057400"/>
            <a:ext cx="3962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  Federal Focus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  Federal Employee Awareness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    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Education/training 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focused on filling 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federal jobs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Federal Pipeline		</a:t>
            </a:r>
          </a:p>
        </p:txBody>
      </p:sp>
      <p:sp>
        <p:nvSpPr>
          <p:cNvPr id="2355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2057400"/>
            <a:ext cx="4038600" cy="4343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    National Focus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    Public Awareness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	K-12 and Higher Education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9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	National Pipeline</a:t>
            </a:r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>
            <a:off x="3429000" y="2362200"/>
            <a:ext cx="1295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Line 8"/>
          <p:cNvSpPr>
            <a:spLocks noChangeShapeType="1"/>
          </p:cNvSpPr>
          <p:nvPr/>
        </p:nvSpPr>
        <p:spPr bwMode="auto">
          <a:xfrm>
            <a:off x="3429000" y="3276600"/>
            <a:ext cx="1295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Line 9"/>
          <p:cNvSpPr>
            <a:spLocks noChangeShapeType="1"/>
          </p:cNvSpPr>
          <p:nvPr/>
        </p:nvSpPr>
        <p:spPr bwMode="auto">
          <a:xfrm>
            <a:off x="3429000" y="4572000"/>
            <a:ext cx="1295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>
            <a:off x="3429000" y="6019800"/>
            <a:ext cx="1295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Text Box 12"/>
          <p:cNvSpPr txBox="1">
            <a:spLocks noChangeArrowheads="1"/>
          </p:cNvSpPr>
          <p:nvPr/>
        </p:nvSpPr>
        <p:spPr bwMode="auto">
          <a:xfrm>
            <a:off x="609600" y="1447800"/>
            <a:ext cx="342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70C0"/>
                </a:solidFill>
              </a:rPr>
              <a:t>CNCI Initiative #8</a:t>
            </a:r>
          </a:p>
        </p:txBody>
      </p:sp>
      <p:sp>
        <p:nvSpPr>
          <p:cNvPr id="23562" name="Text Box 13"/>
          <p:cNvSpPr txBox="1">
            <a:spLocks noChangeArrowheads="1"/>
          </p:cNvSpPr>
          <p:nvPr/>
        </p:nvSpPr>
        <p:spPr bwMode="auto">
          <a:xfrm>
            <a:off x="4953000" y="14478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70C0"/>
                </a:solidFill>
              </a:rPr>
              <a:t>National Education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9"/>
          <p:cNvSpPr>
            <a:spLocks noChangeArrowheads="1"/>
          </p:cNvSpPr>
          <p:nvPr/>
        </p:nvSpPr>
        <p:spPr bwMode="auto">
          <a:xfrm>
            <a:off x="-14288" y="366713"/>
            <a:ext cx="2273301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602" name="Text Box 18"/>
          <p:cNvSpPr txBox="1">
            <a:spLocks noChangeArrowheads="1"/>
          </p:cNvSpPr>
          <p:nvPr/>
        </p:nvSpPr>
        <p:spPr bwMode="auto">
          <a:xfrm>
            <a:off x="-1588" y="434975"/>
            <a:ext cx="2259013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300">
                <a:solidFill>
                  <a:schemeClr val="bg1"/>
                </a:solidFill>
              </a:rPr>
              <a:t>  </a:t>
            </a:r>
            <a:r>
              <a:rPr lang="en-US" sz="2400">
                <a:solidFill>
                  <a:schemeClr val="bg1"/>
                </a:solidFill>
              </a:rPr>
              <a:t>THE</a:t>
            </a:r>
            <a:r>
              <a:rPr lang="en-US" sz="3300">
                <a:solidFill>
                  <a:schemeClr val="bg1"/>
                </a:solidFill>
              </a:rPr>
              <a:t>PATH 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219200" y="1295400"/>
            <a:ext cx="7543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</a:rPr>
              <a:t>	National Cybersecurity Awareness </a:t>
            </a:r>
            <a:r>
              <a:rPr lang="en-US" i="1">
                <a:solidFill>
                  <a:srgbClr val="000000"/>
                </a:solidFill>
              </a:rPr>
              <a:t>– </a:t>
            </a:r>
            <a:r>
              <a:rPr lang="en-US">
                <a:solidFill>
                  <a:srgbClr val="000000"/>
                </a:solidFill>
              </a:rPr>
              <a:t>DHS </a:t>
            </a: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>
                <a:solidFill>
                  <a:srgbClr val="000000"/>
                </a:solidFill>
              </a:rPr>
              <a:t>	   Public Service Campaigns</a:t>
            </a:r>
          </a:p>
        </p:txBody>
      </p:sp>
      <p:sp>
        <p:nvSpPr>
          <p:cNvPr id="7194" name="Rectangle 3"/>
          <p:cNvSpPr>
            <a:spLocks noChangeArrowheads="1"/>
          </p:cNvSpPr>
          <p:nvPr/>
        </p:nvSpPr>
        <p:spPr bwMode="auto">
          <a:xfrm>
            <a:off x="1219200" y="2449513"/>
            <a:ext cx="77724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</a:rPr>
              <a:t>	Formal Cybersecurity Education </a:t>
            </a:r>
            <a:r>
              <a:rPr lang="en-US" i="1">
                <a:solidFill>
                  <a:srgbClr val="000000"/>
                </a:solidFill>
              </a:rPr>
              <a:t>– </a:t>
            </a:r>
            <a:r>
              <a:rPr lang="en-US">
                <a:solidFill>
                  <a:srgbClr val="000000"/>
                </a:solidFill>
              </a:rPr>
              <a:t>ED </a:t>
            </a:r>
            <a:r>
              <a:rPr lang="en-US" sz="1600">
                <a:solidFill>
                  <a:srgbClr val="000000"/>
                </a:solidFill>
              </a:rPr>
              <a:t>[OSTP, DOL, DHS supporting]</a:t>
            </a: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1600">
                <a:solidFill>
                  <a:srgbClr val="000000"/>
                </a:solidFill>
              </a:rPr>
              <a:t>	   </a:t>
            </a:r>
            <a:r>
              <a:rPr lang="en-US">
                <a:solidFill>
                  <a:srgbClr val="000000"/>
                </a:solidFill>
              </a:rPr>
              <a:t>STEM education programs related to cybersecurity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7186" name="Rectangle 3"/>
          <p:cNvSpPr>
            <a:spLocks noChangeArrowheads="1"/>
          </p:cNvSpPr>
          <p:nvPr/>
        </p:nvSpPr>
        <p:spPr bwMode="auto">
          <a:xfrm>
            <a:off x="1219200" y="3516313"/>
            <a:ext cx="79248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</a:rPr>
              <a:t>	Federal Cybersecurity Workforce Structure </a:t>
            </a:r>
            <a:r>
              <a:rPr lang="en-US" i="1">
                <a:solidFill>
                  <a:srgbClr val="000000"/>
                </a:solidFill>
              </a:rPr>
              <a:t>– </a:t>
            </a:r>
            <a:r>
              <a:rPr lang="en-US" sz="1600">
                <a:solidFill>
                  <a:srgbClr val="000000"/>
                </a:solidFill>
              </a:rPr>
              <a:t>OPM [OMB, ODNI supporting]</a:t>
            </a:r>
            <a:endParaRPr lang="en-US" sz="1600" i="1">
              <a:solidFill>
                <a:srgbClr val="000000"/>
              </a:solidFill>
            </a:endParaRP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i="1">
                <a:solidFill>
                  <a:srgbClr val="000000"/>
                </a:solidFill>
              </a:rPr>
              <a:t>	   </a:t>
            </a:r>
            <a:r>
              <a:rPr lang="en-US">
                <a:solidFill>
                  <a:srgbClr val="000000"/>
                </a:solidFill>
              </a:rPr>
              <a:t>Defined cybersecurity jobs,</a:t>
            </a:r>
            <a:r>
              <a:rPr lang="en-US" i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attract, recruit and retain strategies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7179" name="Rectangle 3"/>
          <p:cNvSpPr>
            <a:spLocks noChangeArrowheads="1"/>
          </p:cNvSpPr>
          <p:nvPr/>
        </p:nvSpPr>
        <p:spPr bwMode="auto">
          <a:xfrm>
            <a:off x="1219200" y="4659313"/>
            <a:ext cx="7924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</a:rPr>
              <a:t>	Cybersecurity Workforce Training and Professional Development</a:t>
            </a:r>
          </a:p>
          <a:p>
            <a:pPr marL="457200" indent="-457200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b="1">
                <a:solidFill>
                  <a:srgbClr val="000000"/>
                </a:solidFill>
              </a:rPr>
              <a:t>	   </a:t>
            </a:r>
            <a:r>
              <a:rPr lang="en-US">
                <a:solidFill>
                  <a:srgbClr val="000000"/>
                </a:solidFill>
              </a:rPr>
              <a:t>DoD, ODNI, DHS Tri-Leads </a:t>
            </a:r>
          </a:p>
          <a:p>
            <a:pPr marL="858838" lvl="1" indent="-166688" eaLnBrk="0" hangingPunct="0">
              <a:lnSpc>
                <a:spcPts val="1800"/>
              </a:lnSpc>
              <a:spcBef>
                <a:spcPct val="20000"/>
              </a:spcBef>
              <a:buClr>
                <a:srgbClr val="320064"/>
              </a:buClr>
              <a:buFontTx/>
              <a:buChar char="•"/>
            </a:pPr>
            <a:r>
              <a:rPr lang="en-US" sz="1400" b="1">
                <a:solidFill>
                  <a:srgbClr val="000000"/>
                </a:solidFill>
              </a:rPr>
              <a:t>General IT Use – DoD and DHS</a:t>
            </a:r>
          </a:p>
          <a:p>
            <a:pPr marL="858838" lvl="1" indent="-166688" eaLnBrk="0" hangingPunct="0">
              <a:lnSpc>
                <a:spcPts val="1800"/>
              </a:lnSpc>
              <a:spcBef>
                <a:spcPct val="20000"/>
              </a:spcBef>
              <a:buClr>
                <a:srgbClr val="320064"/>
              </a:buClr>
              <a:buFontTx/>
              <a:buChar char="•"/>
            </a:pPr>
            <a:r>
              <a:rPr lang="en-US" sz="1400" b="1">
                <a:solidFill>
                  <a:srgbClr val="000000"/>
                </a:solidFill>
              </a:rPr>
              <a:t>IT Infrastructure, Operations, Maintenance &amp; Information Assurance – DoD, DHS</a:t>
            </a:r>
          </a:p>
          <a:p>
            <a:pPr marL="858838" lvl="1" indent="-166688" eaLnBrk="0" hangingPunct="0">
              <a:lnSpc>
                <a:spcPts val="1800"/>
              </a:lnSpc>
              <a:spcBef>
                <a:spcPct val="20000"/>
              </a:spcBef>
              <a:buClr>
                <a:srgbClr val="320064"/>
              </a:buClr>
              <a:buFontTx/>
              <a:buChar char="•"/>
            </a:pPr>
            <a:r>
              <a:rPr lang="en-US" sz="1400" b="1">
                <a:solidFill>
                  <a:srgbClr val="000000"/>
                </a:solidFill>
              </a:rPr>
              <a:t>Domestic Law Enforcement and Counterintelligence – Lead TBD</a:t>
            </a:r>
          </a:p>
          <a:p>
            <a:pPr marL="858838" lvl="1" indent="-166688" eaLnBrk="0" hangingPunct="0">
              <a:lnSpc>
                <a:spcPts val="1800"/>
              </a:lnSpc>
              <a:spcBef>
                <a:spcPct val="20000"/>
              </a:spcBef>
              <a:buClr>
                <a:srgbClr val="320064"/>
              </a:buClr>
              <a:buFontTx/>
              <a:buChar char="•"/>
            </a:pPr>
            <a:r>
              <a:rPr lang="en-US" sz="1400" b="1">
                <a:solidFill>
                  <a:srgbClr val="000000"/>
                </a:solidFill>
              </a:rPr>
              <a:t>Specialized Cybersecurity Operations – NSA</a:t>
            </a:r>
            <a:endParaRPr lang="en-US" sz="1600" b="1">
              <a:solidFill>
                <a:srgbClr val="000000"/>
              </a:solidFill>
            </a:endParaRPr>
          </a:p>
        </p:txBody>
      </p:sp>
      <p:grpSp>
        <p:nvGrpSpPr>
          <p:cNvPr id="25607" name="Group 62"/>
          <p:cNvGrpSpPr>
            <a:grpSpLocks/>
          </p:cNvGrpSpPr>
          <p:nvPr/>
        </p:nvGrpSpPr>
        <p:grpSpPr bwMode="auto">
          <a:xfrm>
            <a:off x="401638" y="1244600"/>
            <a:ext cx="1001712" cy="4332288"/>
            <a:chOff x="253" y="784"/>
            <a:chExt cx="631" cy="2729"/>
          </a:xfrm>
        </p:grpSpPr>
        <p:grpSp>
          <p:nvGrpSpPr>
            <p:cNvPr id="25608" name="Group 61"/>
            <p:cNvGrpSpPr>
              <a:grpSpLocks/>
            </p:cNvGrpSpPr>
            <p:nvPr/>
          </p:nvGrpSpPr>
          <p:grpSpPr bwMode="auto">
            <a:xfrm>
              <a:off x="253" y="784"/>
              <a:ext cx="631" cy="561"/>
              <a:chOff x="266" y="873"/>
              <a:chExt cx="631" cy="561"/>
            </a:xfrm>
          </p:grpSpPr>
          <p:pic>
            <p:nvPicPr>
              <p:cNvPr id="25624" name="Picture 109" descr="button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7" y="878"/>
                <a:ext cx="539" cy="4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25" name="Text Box 110"/>
              <p:cNvSpPr txBox="1">
                <a:spLocks noChangeArrowheads="1"/>
              </p:cNvSpPr>
              <p:nvPr/>
            </p:nvSpPr>
            <p:spPr bwMode="auto">
              <a:xfrm>
                <a:off x="363" y="873"/>
                <a:ext cx="42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4207" name="Text Box 111"/>
              <p:cNvSpPr txBox="1">
                <a:spLocks noChangeArrowheads="1"/>
              </p:cNvSpPr>
              <p:nvPr/>
            </p:nvSpPr>
            <p:spPr bwMode="auto">
              <a:xfrm>
                <a:off x="485" y="978"/>
                <a:ext cx="1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1</a:t>
                </a:r>
              </a:p>
            </p:txBody>
          </p:sp>
          <p:sp>
            <p:nvSpPr>
              <p:cNvPr id="25627" name="Text Box 123"/>
              <p:cNvSpPr txBox="1">
                <a:spLocks noChangeArrowheads="1"/>
              </p:cNvSpPr>
              <p:nvPr/>
            </p:nvSpPr>
            <p:spPr bwMode="auto">
              <a:xfrm>
                <a:off x="266" y="1260"/>
                <a:ext cx="63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Arial Narrow" pitchFamily="34" charset="0"/>
                  </a:rPr>
                  <a:t>AWARENESS</a:t>
                </a:r>
              </a:p>
            </p:txBody>
          </p:sp>
        </p:grpSp>
        <p:grpSp>
          <p:nvGrpSpPr>
            <p:cNvPr id="25609" name="Group 59"/>
            <p:cNvGrpSpPr>
              <a:grpSpLocks/>
            </p:cNvGrpSpPr>
            <p:nvPr/>
          </p:nvGrpSpPr>
          <p:grpSpPr bwMode="auto">
            <a:xfrm>
              <a:off x="276" y="1495"/>
              <a:ext cx="585" cy="571"/>
              <a:chOff x="278" y="1639"/>
              <a:chExt cx="585" cy="571"/>
            </a:xfrm>
          </p:grpSpPr>
          <p:pic>
            <p:nvPicPr>
              <p:cNvPr id="25620" name="Picture 112" descr="button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83" y="1644"/>
                <a:ext cx="539" cy="4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21" name="Text Box 113"/>
              <p:cNvSpPr txBox="1">
                <a:spLocks noChangeArrowheads="1"/>
              </p:cNvSpPr>
              <p:nvPr/>
            </p:nvSpPr>
            <p:spPr bwMode="auto">
              <a:xfrm>
                <a:off x="350" y="1639"/>
                <a:ext cx="42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4210" name="Text Box 114"/>
              <p:cNvSpPr txBox="1">
                <a:spLocks noChangeArrowheads="1"/>
              </p:cNvSpPr>
              <p:nvPr/>
            </p:nvSpPr>
            <p:spPr bwMode="auto">
              <a:xfrm>
                <a:off x="462" y="1744"/>
                <a:ext cx="212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2</a:t>
                </a:r>
              </a:p>
            </p:txBody>
          </p:sp>
          <p:sp>
            <p:nvSpPr>
              <p:cNvPr id="25623" name="Text Box 124"/>
              <p:cNvSpPr txBox="1">
                <a:spLocks noChangeArrowheads="1"/>
              </p:cNvSpPr>
              <p:nvPr/>
            </p:nvSpPr>
            <p:spPr bwMode="auto">
              <a:xfrm>
                <a:off x="278" y="2037"/>
                <a:ext cx="58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Arial Narrow" pitchFamily="34" charset="0"/>
                  </a:rPr>
                  <a:t>EDUCATION</a:t>
                </a:r>
              </a:p>
            </p:txBody>
          </p:sp>
        </p:grpSp>
        <p:grpSp>
          <p:nvGrpSpPr>
            <p:cNvPr id="25610" name="Group 60"/>
            <p:cNvGrpSpPr>
              <a:grpSpLocks/>
            </p:cNvGrpSpPr>
            <p:nvPr/>
          </p:nvGrpSpPr>
          <p:grpSpPr bwMode="auto">
            <a:xfrm>
              <a:off x="267" y="2215"/>
              <a:ext cx="604" cy="599"/>
              <a:chOff x="270" y="2112"/>
              <a:chExt cx="604" cy="599"/>
            </a:xfrm>
          </p:grpSpPr>
          <p:pic>
            <p:nvPicPr>
              <p:cNvPr id="25616" name="Picture 116" descr="button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9" y="2117"/>
                <a:ext cx="526" cy="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17" name="Text Box 117"/>
              <p:cNvSpPr txBox="1">
                <a:spLocks noChangeArrowheads="1"/>
              </p:cNvSpPr>
              <p:nvPr/>
            </p:nvSpPr>
            <p:spPr bwMode="auto">
              <a:xfrm>
                <a:off x="356" y="2112"/>
                <a:ext cx="42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4214" name="Text Box 118"/>
              <p:cNvSpPr txBox="1">
                <a:spLocks noChangeArrowheads="1"/>
              </p:cNvSpPr>
              <p:nvPr/>
            </p:nvSpPr>
            <p:spPr bwMode="auto">
              <a:xfrm>
                <a:off x="466" y="2240"/>
                <a:ext cx="21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3</a:t>
                </a:r>
              </a:p>
            </p:txBody>
          </p:sp>
          <p:sp>
            <p:nvSpPr>
              <p:cNvPr id="25619" name="Text Box 125"/>
              <p:cNvSpPr txBox="1">
                <a:spLocks noChangeArrowheads="1"/>
              </p:cNvSpPr>
              <p:nvPr/>
            </p:nvSpPr>
            <p:spPr bwMode="auto">
              <a:xfrm>
                <a:off x="270" y="2538"/>
                <a:ext cx="6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Arial Narrow" pitchFamily="34" charset="0"/>
                  </a:rPr>
                  <a:t>STRUCTURE</a:t>
                </a:r>
              </a:p>
            </p:txBody>
          </p:sp>
        </p:grpSp>
        <p:grpSp>
          <p:nvGrpSpPr>
            <p:cNvPr id="25611" name="Group 53"/>
            <p:cNvGrpSpPr>
              <a:grpSpLocks/>
            </p:cNvGrpSpPr>
            <p:nvPr/>
          </p:nvGrpSpPr>
          <p:grpSpPr bwMode="auto">
            <a:xfrm>
              <a:off x="299" y="2935"/>
              <a:ext cx="539" cy="578"/>
              <a:chOff x="261" y="2738"/>
              <a:chExt cx="397" cy="469"/>
            </a:xfrm>
          </p:grpSpPr>
          <p:pic>
            <p:nvPicPr>
              <p:cNvPr id="25612" name="Picture 120" descr="button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1" y="2738"/>
                <a:ext cx="397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13" name="Text Box 121"/>
              <p:cNvSpPr txBox="1">
                <a:spLocks noChangeArrowheads="1"/>
              </p:cNvSpPr>
              <p:nvPr/>
            </p:nvSpPr>
            <p:spPr bwMode="auto">
              <a:xfrm>
                <a:off x="310" y="2741"/>
                <a:ext cx="310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4218" name="Text Box 122"/>
              <p:cNvSpPr txBox="1">
                <a:spLocks noChangeArrowheads="1"/>
              </p:cNvSpPr>
              <p:nvPr/>
            </p:nvSpPr>
            <p:spPr bwMode="auto">
              <a:xfrm>
                <a:off x="393" y="2826"/>
                <a:ext cx="156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4</a:t>
                </a:r>
              </a:p>
            </p:txBody>
          </p:sp>
          <p:sp>
            <p:nvSpPr>
              <p:cNvPr id="25615" name="Text Box 126"/>
              <p:cNvSpPr txBox="1">
                <a:spLocks noChangeArrowheads="1"/>
              </p:cNvSpPr>
              <p:nvPr/>
            </p:nvSpPr>
            <p:spPr bwMode="auto">
              <a:xfrm>
                <a:off x="289" y="3067"/>
                <a:ext cx="366" cy="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Arial Narrow" pitchFamily="34" charset="0"/>
                  </a:rPr>
                  <a:t>TRAINING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94" grpId="0"/>
      <p:bldP spid="7186" grpId="0"/>
      <p:bldP spid="71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304800" y="1481138"/>
            <a:ext cx="8229600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Building of federal training programs on a variety of computer network programs</a:t>
            </a:r>
          </a:p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Workforce Development Plans (work roles, competencies, knowledge, skills, and abilities (KSAs); that have become part of the framework for the national effort.</a:t>
            </a:r>
          </a:p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Centers of Academic Excellence for Information Assurance extension to Community Colleges</a:t>
            </a:r>
          </a:p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Building the virtual cybersecurity training environment for the Federal Government</a:t>
            </a:r>
          </a:p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Expansion of the DC3 organization’s computer forensic and analysis courses for the entire Federal government.  </a:t>
            </a:r>
          </a:p>
          <a:p>
            <a:pPr marL="742950" lvl="1" indent="-285750" eaLnBrk="0" hangingPunct="0">
              <a:spcBef>
                <a:spcPct val="45000"/>
              </a:spcBef>
              <a:buClr>
                <a:srgbClr val="320064"/>
              </a:buClr>
              <a:buFont typeface="Arial" charset="0"/>
              <a:buChar char="–"/>
            </a:pPr>
            <a:r>
              <a:rPr lang="en-US">
                <a:solidFill>
                  <a:srgbClr val="000000"/>
                </a:solidFill>
              </a:rPr>
              <a:t>Framework  issues - identifying the main issues of workforce pipeline and need for consistent lexicon to build the national effort</a:t>
            </a:r>
          </a:p>
        </p:txBody>
      </p:sp>
      <p:sp>
        <p:nvSpPr>
          <p:cNvPr id="27650" name="Rectangle 7"/>
          <p:cNvSpPr>
            <a:spLocks noChangeArrowheads="1"/>
          </p:cNvSpPr>
          <p:nvPr/>
        </p:nvSpPr>
        <p:spPr bwMode="auto">
          <a:xfrm>
            <a:off x="-14288" y="366713"/>
            <a:ext cx="4449763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3175" y="434975"/>
            <a:ext cx="4418013" cy="600075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   Initiative #8 - Achievements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3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23305"/>
          <a:stretch>
            <a:fillRect/>
          </a:stretch>
        </p:blipFill>
        <p:spPr bwMode="auto">
          <a:xfrm>
            <a:off x="-3175" y="2655888"/>
            <a:ext cx="9144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53"/>
          <p:cNvSpPr>
            <a:spLocks noChangeArrowheads="1"/>
          </p:cNvSpPr>
          <p:nvPr/>
        </p:nvSpPr>
        <p:spPr bwMode="auto">
          <a:xfrm>
            <a:off x="-14288" y="366713"/>
            <a:ext cx="740568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1116013" y="3414713"/>
            <a:ext cx="6724650" cy="2605087"/>
            <a:chOff x="703" y="1872"/>
            <a:chExt cx="4236" cy="1641"/>
          </a:xfrm>
        </p:grpSpPr>
        <p:grpSp>
          <p:nvGrpSpPr>
            <p:cNvPr id="29702" name="Group 5"/>
            <p:cNvGrpSpPr>
              <a:grpSpLocks/>
            </p:cNvGrpSpPr>
            <p:nvPr/>
          </p:nvGrpSpPr>
          <p:grpSpPr bwMode="auto">
            <a:xfrm>
              <a:off x="3312" y="1872"/>
              <a:ext cx="494" cy="276"/>
              <a:chOff x="3744" y="1943"/>
              <a:chExt cx="816" cy="457"/>
            </a:xfrm>
          </p:grpSpPr>
          <p:pic>
            <p:nvPicPr>
              <p:cNvPr id="29753" name="Picture 6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54" name="Picture 7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3" name="Group 8"/>
            <p:cNvGrpSpPr>
              <a:grpSpLocks/>
            </p:cNvGrpSpPr>
            <p:nvPr/>
          </p:nvGrpSpPr>
          <p:grpSpPr bwMode="auto">
            <a:xfrm>
              <a:off x="3984" y="2400"/>
              <a:ext cx="639" cy="284"/>
              <a:chOff x="3792" y="2496"/>
              <a:chExt cx="1056" cy="469"/>
            </a:xfrm>
          </p:grpSpPr>
          <p:pic>
            <p:nvPicPr>
              <p:cNvPr id="29751" name="Picture 9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52" name="Picture 10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4" name="Group 11"/>
            <p:cNvGrpSpPr>
              <a:grpSpLocks/>
            </p:cNvGrpSpPr>
            <p:nvPr/>
          </p:nvGrpSpPr>
          <p:grpSpPr bwMode="auto">
            <a:xfrm>
              <a:off x="3219" y="2133"/>
              <a:ext cx="624" cy="370"/>
              <a:chOff x="2472" y="2208"/>
              <a:chExt cx="1032" cy="612"/>
            </a:xfrm>
          </p:grpSpPr>
          <p:pic>
            <p:nvPicPr>
              <p:cNvPr id="29749" name="Picture 12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50" name="Picture 13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5" name="Group 14"/>
            <p:cNvGrpSpPr>
              <a:grpSpLocks/>
            </p:cNvGrpSpPr>
            <p:nvPr/>
          </p:nvGrpSpPr>
          <p:grpSpPr bwMode="auto">
            <a:xfrm>
              <a:off x="1968" y="2054"/>
              <a:ext cx="639" cy="346"/>
              <a:chOff x="720" y="2114"/>
              <a:chExt cx="1056" cy="571"/>
            </a:xfrm>
          </p:grpSpPr>
          <p:pic>
            <p:nvPicPr>
              <p:cNvPr id="29747" name="Picture 15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8" name="Picture 16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6" name="Group 17"/>
            <p:cNvGrpSpPr>
              <a:grpSpLocks/>
            </p:cNvGrpSpPr>
            <p:nvPr/>
          </p:nvGrpSpPr>
          <p:grpSpPr bwMode="auto">
            <a:xfrm>
              <a:off x="2595" y="2482"/>
              <a:ext cx="697" cy="345"/>
              <a:chOff x="1440" y="2784"/>
              <a:chExt cx="1152" cy="571"/>
            </a:xfrm>
          </p:grpSpPr>
          <p:pic>
            <p:nvPicPr>
              <p:cNvPr id="29745" name="Picture 18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6" name="Picture 19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7" name="Group 20"/>
            <p:cNvGrpSpPr>
              <a:grpSpLocks/>
            </p:cNvGrpSpPr>
            <p:nvPr/>
          </p:nvGrpSpPr>
          <p:grpSpPr bwMode="auto">
            <a:xfrm>
              <a:off x="2633" y="2124"/>
              <a:ext cx="494" cy="276"/>
              <a:chOff x="3744" y="1943"/>
              <a:chExt cx="816" cy="457"/>
            </a:xfrm>
          </p:grpSpPr>
          <p:pic>
            <p:nvPicPr>
              <p:cNvPr id="29743" name="Picture 21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4" name="Picture 22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8" name="Group 23"/>
            <p:cNvGrpSpPr>
              <a:grpSpLocks/>
            </p:cNvGrpSpPr>
            <p:nvPr/>
          </p:nvGrpSpPr>
          <p:grpSpPr bwMode="auto">
            <a:xfrm>
              <a:off x="2394" y="2784"/>
              <a:ext cx="639" cy="284"/>
              <a:chOff x="3792" y="2496"/>
              <a:chExt cx="1056" cy="469"/>
            </a:xfrm>
          </p:grpSpPr>
          <p:pic>
            <p:nvPicPr>
              <p:cNvPr id="29741" name="Picture 24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2" name="Picture 25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09" name="Group 26"/>
            <p:cNvGrpSpPr>
              <a:grpSpLocks/>
            </p:cNvGrpSpPr>
            <p:nvPr/>
          </p:nvGrpSpPr>
          <p:grpSpPr bwMode="auto">
            <a:xfrm>
              <a:off x="1762" y="2322"/>
              <a:ext cx="624" cy="370"/>
              <a:chOff x="2472" y="2208"/>
              <a:chExt cx="1032" cy="612"/>
            </a:xfrm>
          </p:grpSpPr>
          <p:pic>
            <p:nvPicPr>
              <p:cNvPr id="29739" name="Picture 27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40" name="Picture 28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0" name="Group 29"/>
            <p:cNvGrpSpPr>
              <a:grpSpLocks/>
            </p:cNvGrpSpPr>
            <p:nvPr/>
          </p:nvGrpSpPr>
          <p:grpSpPr bwMode="auto">
            <a:xfrm>
              <a:off x="703" y="2265"/>
              <a:ext cx="639" cy="346"/>
              <a:chOff x="720" y="2114"/>
              <a:chExt cx="1056" cy="571"/>
            </a:xfrm>
          </p:grpSpPr>
          <p:pic>
            <p:nvPicPr>
              <p:cNvPr id="29737" name="Picture 30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38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1" name="Group 32"/>
            <p:cNvGrpSpPr>
              <a:grpSpLocks/>
            </p:cNvGrpSpPr>
            <p:nvPr/>
          </p:nvGrpSpPr>
          <p:grpSpPr bwMode="auto">
            <a:xfrm>
              <a:off x="960" y="2640"/>
              <a:ext cx="697" cy="345"/>
              <a:chOff x="1440" y="2784"/>
              <a:chExt cx="1152" cy="571"/>
            </a:xfrm>
          </p:grpSpPr>
          <p:pic>
            <p:nvPicPr>
              <p:cNvPr id="29735" name="Picture 33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36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2" name="Group 35"/>
            <p:cNvGrpSpPr>
              <a:grpSpLocks/>
            </p:cNvGrpSpPr>
            <p:nvPr/>
          </p:nvGrpSpPr>
          <p:grpSpPr bwMode="auto">
            <a:xfrm>
              <a:off x="3504" y="2592"/>
              <a:ext cx="494" cy="276"/>
              <a:chOff x="3744" y="1943"/>
              <a:chExt cx="816" cy="457"/>
            </a:xfrm>
          </p:grpSpPr>
          <p:pic>
            <p:nvPicPr>
              <p:cNvPr id="29733" name="Picture 36" descr="BUILDINGPORT0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34" name="Picture 37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3" name="Group 38"/>
            <p:cNvGrpSpPr>
              <a:grpSpLocks/>
            </p:cNvGrpSpPr>
            <p:nvPr/>
          </p:nvGrpSpPr>
          <p:grpSpPr bwMode="auto">
            <a:xfrm>
              <a:off x="4128" y="2736"/>
              <a:ext cx="639" cy="284"/>
              <a:chOff x="3792" y="2496"/>
              <a:chExt cx="1056" cy="469"/>
            </a:xfrm>
          </p:grpSpPr>
          <p:pic>
            <p:nvPicPr>
              <p:cNvPr id="29731" name="Picture 39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32" name="Picture 40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4" name="Group 41"/>
            <p:cNvGrpSpPr>
              <a:grpSpLocks/>
            </p:cNvGrpSpPr>
            <p:nvPr/>
          </p:nvGrpSpPr>
          <p:grpSpPr bwMode="auto">
            <a:xfrm>
              <a:off x="3120" y="2784"/>
              <a:ext cx="624" cy="370"/>
              <a:chOff x="2472" y="2208"/>
              <a:chExt cx="1032" cy="612"/>
            </a:xfrm>
          </p:grpSpPr>
          <p:pic>
            <p:nvPicPr>
              <p:cNvPr id="29729" name="Picture 42" descr="CONTROLBUILDING0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30" name="Picture 43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5" name="Group 44"/>
            <p:cNvGrpSpPr>
              <a:grpSpLocks/>
            </p:cNvGrpSpPr>
            <p:nvPr/>
          </p:nvGrpSpPr>
          <p:grpSpPr bwMode="auto">
            <a:xfrm>
              <a:off x="1728" y="2880"/>
              <a:ext cx="639" cy="346"/>
              <a:chOff x="720" y="2114"/>
              <a:chExt cx="1056" cy="571"/>
            </a:xfrm>
          </p:grpSpPr>
          <p:pic>
            <p:nvPicPr>
              <p:cNvPr id="29727" name="Picture 45" descr="BUILDING0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8" name="Picture 46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6" name="Group 47"/>
            <p:cNvGrpSpPr>
              <a:grpSpLocks/>
            </p:cNvGrpSpPr>
            <p:nvPr/>
          </p:nvGrpSpPr>
          <p:grpSpPr bwMode="auto">
            <a:xfrm>
              <a:off x="2352" y="3168"/>
              <a:ext cx="697" cy="345"/>
              <a:chOff x="1440" y="2784"/>
              <a:chExt cx="1152" cy="571"/>
            </a:xfrm>
          </p:grpSpPr>
          <p:pic>
            <p:nvPicPr>
              <p:cNvPr id="29725" name="Picture 48" descr="BUILDING002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6" name="Picture 49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7" name="Group 50"/>
            <p:cNvGrpSpPr>
              <a:grpSpLocks/>
            </p:cNvGrpSpPr>
            <p:nvPr/>
          </p:nvGrpSpPr>
          <p:grpSpPr bwMode="auto">
            <a:xfrm>
              <a:off x="1248" y="2016"/>
              <a:ext cx="639" cy="284"/>
              <a:chOff x="3792" y="2496"/>
              <a:chExt cx="1056" cy="469"/>
            </a:xfrm>
          </p:grpSpPr>
          <p:pic>
            <p:nvPicPr>
              <p:cNvPr id="29723" name="Picture 51" descr="BUILDING0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4" name="Picture 52" descr="purple people_smal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718" name="Group 64"/>
            <p:cNvGrpSpPr>
              <a:grpSpLocks/>
            </p:cNvGrpSpPr>
            <p:nvPr/>
          </p:nvGrpSpPr>
          <p:grpSpPr bwMode="auto">
            <a:xfrm>
              <a:off x="3757" y="1920"/>
              <a:ext cx="1182" cy="618"/>
              <a:chOff x="3570" y="1824"/>
              <a:chExt cx="1470" cy="768"/>
            </a:xfrm>
          </p:grpSpPr>
          <p:pic>
            <p:nvPicPr>
              <p:cNvPr id="29719" name="Picture 65" descr="purple peoplejpg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3773" y="1909"/>
                <a:ext cx="49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0" name="Picture 66" descr="pentagon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570" y="2117"/>
                <a:ext cx="636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1" name="Picture 67" descr="govt_building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4464" y="2016"/>
                <a:ext cx="57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22" name="Picture 68" descr="capitol red flowers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128" y="1824"/>
                <a:ext cx="484" cy="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5832" name="Rectangle 56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143000"/>
            <a:ext cx="8458200" cy="17907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b="1" smtClean="0">
              <a:solidFill>
                <a:srgbClr val="44276F"/>
              </a:solidFill>
            </a:endParaRP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600" b="1" i="1" smtClean="0">
                <a:solidFill>
                  <a:srgbClr val="44276F"/>
                </a:solidFill>
              </a:rPr>
              <a:t>National Initiative for Cybersecurity Education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Lead: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National Institute of Standards and Technology –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/>
              <a:t>Ernest McDuffie, PhD</a:t>
            </a:r>
          </a:p>
          <a:p>
            <a:pPr marL="114300" lvl="1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-14288" y="457200"/>
            <a:ext cx="7416801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3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OVERALL LEAD: </a:t>
            </a:r>
            <a:r>
              <a:rPr lang="en-US" sz="3300">
                <a:solidFill>
                  <a:schemeClr val="bg1"/>
                </a:solidFill>
              </a:rPr>
              <a:t>Cybersecurity Education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8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58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58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58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3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 idx="4294967295"/>
          </p:nvPr>
        </p:nvSpPr>
        <p:spPr>
          <a:xfrm>
            <a:off x="381000" y="381000"/>
            <a:ext cx="8226425" cy="1143000"/>
          </a:xfrm>
        </p:spPr>
        <p:txBody>
          <a:bodyPr anchorCtr="0"/>
          <a:lstStyle/>
          <a:p>
            <a:r>
              <a:rPr lang="en-US" smtClean="0"/>
              <a:t>The Pipeline</a:t>
            </a:r>
          </a:p>
        </p:txBody>
      </p:sp>
      <p:sp>
        <p:nvSpPr>
          <p:cNvPr id="31746" name="Slide Number Placeholder 3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3867EE-E631-4373-9203-A78549936765}" type="slidenum">
              <a:rPr lang="en-US" sz="1400"/>
              <a:pPr algn="r"/>
              <a:t>10</a:t>
            </a:fld>
            <a:endParaRPr lang="en-US" sz="1400"/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1371600"/>
            <a:ext cx="8305800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23305"/>
          <a:stretch>
            <a:fillRect/>
          </a:stretch>
        </p:blipFill>
        <p:spPr bwMode="auto">
          <a:xfrm>
            <a:off x="0" y="2655888"/>
            <a:ext cx="9144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97" name="Rectangle 3"/>
          <p:cNvSpPr>
            <a:spLocks noChangeArrowheads="1"/>
          </p:cNvSpPr>
          <p:nvPr/>
        </p:nvSpPr>
        <p:spPr bwMode="auto">
          <a:xfrm>
            <a:off x="433388" y="1371600"/>
            <a:ext cx="84582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3600" b="1" i="1">
                <a:solidFill>
                  <a:srgbClr val="000000"/>
                </a:solidFill>
              </a:rPr>
              <a:t>National Cybersecurity Awareness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Lead: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Department of Homeland Security – Tim Fraser</a:t>
            </a:r>
            <a:endParaRPr lang="en-US" sz="2800" i="1">
              <a:solidFill>
                <a:srgbClr val="000000"/>
              </a:solidFill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-14288" y="366713"/>
            <a:ext cx="504348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8001000" y="533400"/>
            <a:ext cx="1143000" cy="965200"/>
            <a:chOff x="4464" y="342"/>
            <a:chExt cx="720" cy="608"/>
          </a:xfrm>
        </p:grpSpPr>
        <p:sp>
          <p:nvSpPr>
            <p:cNvPr id="33853" name="Rectangle 143"/>
            <p:cNvSpPr>
              <a:spLocks noChangeArrowheads="1"/>
            </p:cNvSpPr>
            <p:nvPr/>
          </p:nvSpPr>
          <p:spPr bwMode="auto">
            <a:xfrm>
              <a:off x="4464" y="342"/>
              <a:ext cx="720" cy="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ts val="2000"/>
                </a:lnSpc>
                <a:spcBef>
                  <a:spcPct val="20000"/>
                </a:spcBef>
                <a:buClr>
                  <a:srgbClr val="320064"/>
                </a:buClr>
                <a:buFont typeface="Wingdings" pitchFamily="2" charset="2"/>
                <a:buNone/>
              </a:pPr>
              <a:endParaRPr lang="en-US" sz="2400" b="1">
                <a:latin typeface="Arial Narrow" pitchFamily="34" charset="0"/>
              </a:endParaRPr>
            </a:p>
          </p:txBody>
        </p:sp>
        <p:sp>
          <p:nvSpPr>
            <p:cNvPr id="33854" name="Line 144"/>
            <p:cNvSpPr>
              <a:spLocks noChangeShapeType="1"/>
            </p:cNvSpPr>
            <p:nvPr/>
          </p:nvSpPr>
          <p:spPr bwMode="auto">
            <a:xfrm>
              <a:off x="4464" y="342"/>
              <a:ext cx="720" cy="0"/>
            </a:xfrm>
            <a:prstGeom prst="line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145"/>
            <p:cNvSpPr>
              <a:spLocks noChangeShapeType="1"/>
            </p:cNvSpPr>
            <p:nvPr/>
          </p:nvSpPr>
          <p:spPr bwMode="auto">
            <a:xfrm>
              <a:off x="4464" y="342"/>
              <a:ext cx="0" cy="608"/>
            </a:xfrm>
            <a:prstGeom prst="line">
              <a:avLst/>
            </a:prstGeom>
            <a:noFill/>
            <a:ln w="12700" cap="sq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56" name="Group 146"/>
            <p:cNvGrpSpPr>
              <a:grpSpLocks/>
            </p:cNvGrpSpPr>
            <p:nvPr/>
          </p:nvGrpSpPr>
          <p:grpSpPr bwMode="auto">
            <a:xfrm>
              <a:off x="4630" y="374"/>
              <a:ext cx="432" cy="399"/>
              <a:chOff x="356" y="913"/>
              <a:chExt cx="432" cy="399"/>
            </a:xfrm>
          </p:grpSpPr>
          <p:pic>
            <p:nvPicPr>
              <p:cNvPr id="33858" name="Picture 147" descr="button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" y="913"/>
                <a:ext cx="432" cy="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59" name="Text Box 148"/>
              <p:cNvSpPr txBox="1">
                <a:spLocks noChangeArrowheads="1"/>
              </p:cNvSpPr>
              <p:nvPr/>
            </p:nvSpPr>
            <p:spPr bwMode="auto">
              <a:xfrm>
                <a:off x="367" y="931"/>
                <a:ext cx="42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91285" name="Text Box 149"/>
              <p:cNvSpPr txBox="1">
                <a:spLocks noChangeArrowheads="1"/>
              </p:cNvSpPr>
              <p:nvPr/>
            </p:nvSpPr>
            <p:spPr bwMode="auto">
              <a:xfrm>
                <a:off x="489" y="1024"/>
                <a:ext cx="1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1</a:t>
                </a:r>
              </a:p>
            </p:txBody>
          </p:sp>
        </p:grpSp>
        <p:sp>
          <p:nvSpPr>
            <p:cNvPr id="33857" name="Text Box 150"/>
            <p:cNvSpPr txBox="1">
              <a:spLocks noChangeArrowheads="1"/>
            </p:cNvSpPr>
            <p:nvPr/>
          </p:nvSpPr>
          <p:spPr bwMode="auto">
            <a:xfrm>
              <a:off x="4543" y="758"/>
              <a:ext cx="63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>
                  <a:solidFill>
                    <a:srgbClr val="44276F"/>
                  </a:solidFill>
                  <a:latin typeface="Arial Narrow" pitchFamily="34" charset="0"/>
                </a:rPr>
                <a:t>AWARENESS</a:t>
              </a:r>
            </a:p>
          </p:txBody>
        </p:sp>
      </p:grp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-14288" y="434975"/>
            <a:ext cx="5043488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3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TRACK 1: </a:t>
            </a:r>
            <a:r>
              <a:rPr lang="en-US" sz="3300">
                <a:solidFill>
                  <a:schemeClr val="bg1"/>
                </a:solidFill>
              </a:rPr>
              <a:t>Public Campaign </a:t>
            </a:r>
          </a:p>
        </p:txBody>
      </p:sp>
      <p:grpSp>
        <p:nvGrpSpPr>
          <p:cNvPr id="33798" name="Group 69"/>
          <p:cNvGrpSpPr>
            <a:grpSpLocks/>
          </p:cNvGrpSpPr>
          <p:nvPr/>
        </p:nvGrpSpPr>
        <p:grpSpPr bwMode="auto">
          <a:xfrm>
            <a:off x="1116013" y="3414713"/>
            <a:ext cx="6724650" cy="2605087"/>
            <a:chOff x="703" y="1872"/>
            <a:chExt cx="4236" cy="1641"/>
          </a:xfrm>
        </p:grpSpPr>
        <p:grpSp>
          <p:nvGrpSpPr>
            <p:cNvPr id="33800" name="Group 5"/>
            <p:cNvGrpSpPr>
              <a:grpSpLocks/>
            </p:cNvGrpSpPr>
            <p:nvPr/>
          </p:nvGrpSpPr>
          <p:grpSpPr bwMode="auto">
            <a:xfrm>
              <a:off x="3312" y="1872"/>
              <a:ext cx="494" cy="276"/>
              <a:chOff x="3744" y="1943"/>
              <a:chExt cx="816" cy="457"/>
            </a:xfrm>
          </p:grpSpPr>
          <p:pic>
            <p:nvPicPr>
              <p:cNvPr id="33851" name="Picture 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52" name="Picture 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1" name="Group 8"/>
            <p:cNvGrpSpPr>
              <a:grpSpLocks/>
            </p:cNvGrpSpPr>
            <p:nvPr/>
          </p:nvGrpSpPr>
          <p:grpSpPr bwMode="auto">
            <a:xfrm>
              <a:off x="3984" y="2400"/>
              <a:ext cx="639" cy="284"/>
              <a:chOff x="3792" y="2496"/>
              <a:chExt cx="1056" cy="469"/>
            </a:xfrm>
          </p:grpSpPr>
          <p:pic>
            <p:nvPicPr>
              <p:cNvPr id="33849" name="Picture 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50" name="Picture 1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2" name="Group 11"/>
            <p:cNvGrpSpPr>
              <a:grpSpLocks/>
            </p:cNvGrpSpPr>
            <p:nvPr/>
          </p:nvGrpSpPr>
          <p:grpSpPr bwMode="auto">
            <a:xfrm>
              <a:off x="3219" y="2133"/>
              <a:ext cx="624" cy="370"/>
              <a:chOff x="2472" y="2208"/>
              <a:chExt cx="1032" cy="612"/>
            </a:xfrm>
          </p:grpSpPr>
          <p:pic>
            <p:nvPicPr>
              <p:cNvPr id="33847" name="Picture 1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48" name="Picture 1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3" name="Group 14"/>
            <p:cNvGrpSpPr>
              <a:grpSpLocks/>
            </p:cNvGrpSpPr>
            <p:nvPr/>
          </p:nvGrpSpPr>
          <p:grpSpPr bwMode="auto">
            <a:xfrm>
              <a:off x="1968" y="2054"/>
              <a:ext cx="639" cy="346"/>
              <a:chOff x="720" y="2114"/>
              <a:chExt cx="1056" cy="571"/>
            </a:xfrm>
          </p:grpSpPr>
          <p:pic>
            <p:nvPicPr>
              <p:cNvPr id="33845" name="Picture 1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46" name="Picture 1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4" name="Group 17"/>
            <p:cNvGrpSpPr>
              <a:grpSpLocks/>
            </p:cNvGrpSpPr>
            <p:nvPr/>
          </p:nvGrpSpPr>
          <p:grpSpPr bwMode="auto">
            <a:xfrm>
              <a:off x="2595" y="2482"/>
              <a:ext cx="697" cy="345"/>
              <a:chOff x="1440" y="2784"/>
              <a:chExt cx="1152" cy="571"/>
            </a:xfrm>
          </p:grpSpPr>
          <p:pic>
            <p:nvPicPr>
              <p:cNvPr id="33843" name="Picture 1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44" name="Picture 1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5" name="Group 20"/>
            <p:cNvGrpSpPr>
              <a:grpSpLocks/>
            </p:cNvGrpSpPr>
            <p:nvPr/>
          </p:nvGrpSpPr>
          <p:grpSpPr bwMode="auto">
            <a:xfrm>
              <a:off x="2633" y="2124"/>
              <a:ext cx="494" cy="276"/>
              <a:chOff x="3744" y="1943"/>
              <a:chExt cx="816" cy="457"/>
            </a:xfrm>
          </p:grpSpPr>
          <p:pic>
            <p:nvPicPr>
              <p:cNvPr id="33841" name="Picture 21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42" name="Picture 2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6" name="Group 23"/>
            <p:cNvGrpSpPr>
              <a:grpSpLocks/>
            </p:cNvGrpSpPr>
            <p:nvPr/>
          </p:nvGrpSpPr>
          <p:grpSpPr bwMode="auto">
            <a:xfrm>
              <a:off x="2394" y="2784"/>
              <a:ext cx="639" cy="284"/>
              <a:chOff x="3792" y="2496"/>
              <a:chExt cx="1056" cy="469"/>
            </a:xfrm>
          </p:grpSpPr>
          <p:pic>
            <p:nvPicPr>
              <p:cNvPr id="33839" name="Picture 24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40" name="Picture 25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7" name="Group 26"/>
            <p:cNvGrpSpPr>
              <a:grpSpLocks/>
            </p:cNvGrpSpPr>
            <p:nvPr/>
          </p:nvGrpSpPr>
          <p:grpSpPr bwMode="auto">
            <a:xfrm>
              <a:off x="1762" y="2322"/>
              <a:ext cx="624" cy="370"/>
              <a:chOff x="2472" y="2208"/>
              <a:chExt cx="1032" cy="612"/>
            </a:xfrm>
          </p:grpSpPr>
          <p:pic>
            <p:nvPicPr>
              <p:cNvPr id="33837" name="Picture 27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38" name="Picture 28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8" name="Group 29"/>
            <p:cNvGrpSpPr>
              <a:grpSpLocks/>
            </p:cNvGrpSpPr>
            <p:nvPr/>
          </p:nvGrpSpPr>
          <p:grpSpPr bwMode="auto">
            <a:xfrm>
              <a:off x="703" y="2265"/>
              <a:ext cx="639" cy="346"/>
              <a:chOff x="720" y="2114"/>
              <a:chExt cx="1056" cy="571"/>
            </a:xfrm>
          </p:grpSpPr>
          <p:pic>
            <p:nvPicPr>
              <p:cNvPr id="33835" name="Picture 30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36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09" name="Group 32"/>
            <p:cNvGrpSpPr>
              <a:grpSpLocks/>
            </p:cNvGrpSpPr>
            <p:nvPr/>
          </p:nvGrpSpPr>
          <p:grpSpPr bwMode="auto">
            <a:xfrm>
              <a:off x="960" y="2640"/>
              <a:ext cx="697" cy="345"/>
              <a:chOff x="1440" y="2784"/>
              <a:chExt cx="1152" cy="571"/>
            </a:xfrm>
          </p:grpSpPr>
          <p:pic>
            <p:nvPicPr>
              <p:cNvPr id="33833" name="Picture 33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34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0" name="Group 35"/>
            <p:cNvGrpSpPr>
              <a:grpSpLocks/>
            </p:cNvGrpSpPr>
            <p:nvPr/>
          </p:nvGrpSpPr>
          <p:grpSpPr bwMode="auto">
            <a:xfrm>
              <a:off x="3504" y="2592"/>
              <a:ext cx="494" cy="276"/>
              <a:chOff x="3744" y="1943"/>
              <a:chExt cx="816" cy="457"/>
            </a:xfrm>
          </p:grpSpPr>
          <p:pic>
            <p:nvPicPr>
              <p:cNvPr id="33831" name="Picture 3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32" name="Picture 3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1" name="Group 38"/>
            <p:cNvGrpSpPr>
              <a:grpSpLocks/>
            </p:cNvGrpSpPr>
            <p:nvPr/>
          </p:nvGrpSpPr>
          <p:grpSpPr bwMode="auto">
            <a:xfrm>
              <a:off x="4128" y="2736"/>
              <a:ext cx="639" cy="284"/>
              <a:chOff x="3792" y="2496"/>
              <a:chExt cx="1056" cy="469"/>
            </a:xfrm>
          </p:grpSpPr>
          <p:pic>
            <p:nvPicPr>
              <p:cNvPr id="33829" name="Picture 3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30" name="Picture 4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2" name="Group 41"/>
            <p:cNvGrpSpPr>
              <a:grpSpLocks/>
            </p:cNvGrpSpPr>
            <p:nvPr/>
          </p:nvGrpSpPr>
          <p:grpSpPr bwMode="auto">
            <a:xfrm>
              <a:off x="3120" y="2784"/>
              <a:ext cx="624" cy="370"/>
              <a:chOff x="2472" y="2208"/>
              <a:chExt cx="1032" cy="612"/>
            </a:xfrm>
          </p:grpSpPr>
          <p:pic>
            <p:nvPicPr>
              <p:cNvPr id="33827" name="Picture 4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28" name="Picture 4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3" name="Group 44"/>
            <p:cNvGrpSpPr>
              <a:grpSpLocks/>
            </p:cNvGrpSpPr>
            <p:nvPr/>
          </p:nvGrpSpPr>
          <p:grpSpPr bwMode="auto">
            <a:xfrm>
              <a:off x="1728" y="2880"/>
              <a:ext cx="639" cy="346"/>
              <a:chOff x="720" y="2114"/>
              <a:chExt cx="1056" cy="571"/>
            </a:xfrm>
          </p:grpSpPr>
          <p:pic>
            <p:nvPicPr>
              <p:cNvPr id="33825" name="Picture 4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26" name="Picture 4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4" name="Group 47"/>
            <p:cNvGrpSpPr>
              <a:grpSpLocks/>
            </p:cNvGrpSpPr>
            <p:nvPr/>
          </p:nvGrpSpPr>
          <p:grpSpPr bwMode="auto">
            <a:xfrm>
              <a:off x="2352" y="3168"/>
              <a:ext cx="697" cy="345"/>
              <a:chOff x="1440" y="2784"/>
              <a:chExt cx="1152" cy="571"/>
            </a:xfrm>
          </p:grpSpPr>
          <p:pic>
            <p:nvPicPr>
              <p:cNvPr id="33823" name="Picture 4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24" name="Picture 4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5" name="Group 50"/>
            <p:cNvGrpSpPr>
              <a:grpSpLocks/>
            </p:cNvGrpSpPr>
            <p:nvPr/>
          </p:nvGrpSpPr>
          <p:grpSpPr bwMode="auto">
            <a:xfrm>
              <a:off x="1248" y="2016"/>
              <a:ext cx="639" cy="284"/>
              <a:chOff x="3792" y="2496"/>
              <a:chExt cx="1056" cy="469"/>
            </a:xfrm>
          </p:grpSpPr>
          <p:pic>
            <p:nvPicPr>
              <p:cNvPr id="33821" name="Picture 51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22" name="Picture 5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816" name="Group 64"/>
            <p:cNvGrpSpPr>
              <a:grpSpLocks/>
            </p:cNvGrpSpPr>
            <p:nvPr/>
          </p:nvGrpSpPr>
          <p:grpSpPr bwMode="auto">
            <a:xfrm>
              <a:off x="3757" y="1920"/>
              <a:ext cx="1182" cy="618"/>
              <a:chOff x="3570" y="1824"/>
              <a:chExt cx="1470" cy="768"/>
            </a:xfrm>
          </p:grpSpPr>
          <p:pic>
            <p:nvPicPr>
              <p:cNvPr id="33817" name="Picture 65" descr="purple peoplejp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773" y="1909"/>
                <a:ext cx="49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18" name="Picture 66" descr="pentagon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570" y="2117"/>
                <a:ext cx="636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19" name="Picture 67" descr="govt_building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464" y="2016"/>
                <a:ext cx="57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20" name="Picture 68" descr="capitol red flowers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4128" y="1824"/>
                <a:ext cx="484" cy="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1293" name="Picture 157" descr="Microphones_multiple cop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308100" y="3314700"/>
            <a:ext cx="5397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23305"/>
          <a:stretch>
            <a:fillRect/>
          </a:stretch>
        </p:blipFill>
        <p:spPr bwMode="auto">
          <a:xfrm>
            <a:off x="-3175" y="2655888"/>
            <a:ext cx="9144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-14288" y="366713"/>
            <a:ext cx="649128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sp>
        <p:nvSpPr>
          <p:cNvPr id="92222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3600" b="1" i="1">
                <a:solidFill>
                  <a:srgbClr val="000000"/>
                </a:solidFill>
              </a:rPr>
              <a:t>Formal Cybersecurity Education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Co-leads: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Department of Education – Bucky Methfessel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Office of Science and Technology Policy –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320064"/>
              </a:buClr>
              <a:buFont typeface="Wingdings" pitchFamily="2" charset="2"/>
              <a:buNone/>
            </a:pPr>
            <a:r>
              <a:rPr lang="en-US" sz="2800">
                <a:solidFill>
                  <a:srgbClr val="000000"/>
                </a:solidFill>
              </a:rPr>
              <a:t>Chris Greer, PhD</a:t>
            </a:r>
          </a:p>
        </p:txBody>
      </p:sp>
      <p:grpSp>
        <p:nvGrpSpPr>
          <p:cNvPr id="2" name="Group 151"/>
          <p:cNvGrpSpPr>
            <a:grpSpLocks/>
          </p:cNvGrpSpPr>
          <p:nvPr/>
        </p:nvGrpSpPr>
        <p:grpSpPr bwMode="auto">
          <a:xfrm>
            <a:off x="8139113" y="585788"/>
            <a:ext cx="928687" cy="862012"/>
            <a:chOff x="234" y="1920"/>
            <a:chExt cx="585" cy="543"/>
          </a:xfrm>
        </p:grpSpPr>
        <p:grpSp>
          <p:nvGrpSpPr>
            <p:cNvPr id="35901" name="Group 152"/>
            <p:cNvGrpSpPr>
              <a:grpSpLocks/>
            </p:cNvGrpSpPr>
            <p:nvPr/>
          </p:nvGrpSpPr>
          <p:grpSpPr bwMode="auto">
            <a:xfrm>
              <a:off x="295" y="1920"/>
              <a:ext cx="432" cy="399"/>
              <a:chOff x="356" y="913"/>
              <a:chExt cx="432" cy="399"/>
            </a:xfrm>
          </p:grpSpPr>
          <p:pic>
            <p:nvPicPr>
              <p:cNvPr id="35903" name="Picture 153" descr="button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" y="913"/>
                <a:ext cx="432" cy="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904" name="Text Box 154"/>
              <p:cNvSpPr txBox="1">
                <a:spLocks noChangeArrowheads="1"/>
              </p:cNvSpPr>
              <p:nvPr/>
            </p:nvSpPr>
            <p:spPr bwMode="auto">
              <a:xfrm>
                <a:off x="367" y="931"/>
                <a:ext cx="42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92315" name="Text Box 155"/>
              <p:cNvSpPr txBox="1">
                <a:spLocks noChangeArrowheads="1"/>
              </p:cNvSpPr>
              <p:nvPr/>
            </p:nvSpPr>
            <p:spPr bwMode="auto">
              <a:xfrm>
                <a:off x="478" y="1024"/>
                <a:ext cx="2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2</a:t>
                </a:r>
              </a:p>
            </p:txBody>
          </p:sp>
        </p:grpSp>
        <p:sp>
          <p:nvSpPr>
            <p:cNvPr id="35902" name="Text Box 156"/>
            <p:cNvSpPr txBox="1">
              <a:spLocks noChangeArrowheads="1"/>
            </p:cNvSpPr>
            <p:nvPr/>
          </p:nvSpPr>
          <p:spPr bwMode="auto">
            <a:xfrm>
              <a:off x="234" y="2290"/>
              <a:ext cx="58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>
                  <a:solidFill>
                    <a:srgbClr val="44276F"/>
                  </a:solidFill>
                  <a:latin typeface="Arial Narrow" pitchFamily="34" charset="0"/>
                </a:rPr>
                <a:t>EDUCATION</a:t>
              </a:r>
            </a:p>
          </p:txBody>
        </p:sp>
      </p:grp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-14288" y="434975"/>
            <a:ext cx="6486526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33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TRACK 2: </a:t>
            </a:r>
            <a:r>
              <a:rPr lang="en-US" sz="3300">
                <a:solidFill>
                  <a:schemeClr val="bg1"/>
                </a:solidFill>
              </a:rPr>
              <a:t>K-12 &amp; Higher Education </a:t>
            </a:r>
          </a:p>
        </p:txBody>
      </p:sp>
      <p:grpSp>
        <p:nvGrpSpPr>
          <p:cNvPr id="35846" name="Group 69"/>
          <p:cNvGrpSpPr>
            <a:grpSpLocks/>
          </p:cNvGrpSpPr>
          <p:nvPr/>
        </p:nvGrpSpPr>
        <p:grpSpPr bwMode="auto">
          <a:xfrm>
            <a:off x="1116013" y="3414713"/>
            <a:ext cx="6724650" cy="2605087"/>
            <a:chOff x="703" y="1872"/>
            <a:chExt cx="4236" cy="1641"/>
          </a:xfrm>
        </p:grpSpPr>
        <p:grpSp>
          <p:nvGrpSpPr>
            <p:cNvPr id="35848" name="Group 5"/>
            <p:cNvGrpSpPr>
              <a:grpSpLocks/>
            </p:cNvGrpSpPr>
            <p:nvPr/>
          </p:nvGrpSpPr>
          <p:grpSpPr bwMode="auto">
            <a:xfrm>
              <a:off x="3312" y="1872"/>
              <a:ext cx="494" cy="276"/>
              <a:chOff x="3744" y="1943"/>
              <a:chExt cx="816" cy="457"/>
            </a:xfrm>
          </p:grpSpPr>
          <p:pic>
            <p:nvPicPr>
              <p:cNvPr id="35899" name="Picture 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00" name="Picture 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49" name="Group 8"/>
            <p:cNvGrpSpPr>
              <a:grpSpLocks/>
            </p:cNvGrpSpPr>
            <p:nvPr/>
          </p:nvGrpSpPr>
          <p:grpSpPr bwMode="auto">
            <a:xfrm>
              <a:off x="3984" y="2400"/>
              <a:ext cx="639" cy="284"/>
              <a:chOff x="3792" y="2496"/>
              <a:chExt cx="1056" cy="469"/>
            </a:xfrm>
          </p:grpSpPr>
          <p:pic>
            <p:nvPicPr>
              <p:cNvPr id="35897" name="Picture 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98" name="Picture 1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0" name="Group 11"/>
            <p:cNvGrpSpPr>
              <a:grpSpLocks/>
            </p:cNvGrpSpPr>
            <p:nvPr/>
          </p:nvGrpSpPr>
          <p:grpSpPr bwMode="auto">
            <a:xfrm>
              <a:off x="3219" y="2133"/>
              <a:ext cx="624" cy="370"/>
              <a:chOff x="2472" y="2208"/>
              <a:chExt cx="1032" cy="612"/>
            </a:xfrm>
          </p:grpSpPr>
          <p:pic>
            <p:nvPicPr>
              <p:cNvPr id="35895" name="Picture 1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96" name="Picture 1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1" name="Group 14"/>
            <p:cNvGrpSpPr>
              <a:grpSpLocks/>
            </p:cNvGrpSpPr>
            <p:nvPr/>
          </p:nvGrpSpPr>
          <p:grpSpPr bwMode="auto">
            <a:xfrm>
              <a:off x="1968" y="2054"/>
              <a:ext cx="639" cy="346"/>
              <a:chOff x="720" y="2114"/>
              <a:chExt cx="1056" cy="571"/>
            </a:xfrm>
          </p:grpSpPr>
          <p:pic>
            <p:nvPicPr>
              <p:cNvPr id="35893" name="Picture 1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94" name="Picture 1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2" name="Group 17"/>
            <p:cNvGrpSpPr>
              <a:grpSpLocks/>
            </p:cNvGrpSpPr>
            <p:nvPr/>
          </p:nvGrpSpPr>
          <p:grpSpPr bwMode="auto">
            <a:xfrm>
              <a:off x="2595" y="2482"/>
              <a:ext cx="697" cy="345"/>
              <a:chOff x="1440" y="2784"/>
              <a:chExt cx="1152" cy="571"/>
            </a:xfrm>
          </p:grpSpPr>
          <p:pic>
            <p:nvPicPr>
              <p:cNvPr id="35891" name="Picture 1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92" name="Picture 1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3" name="Group 20"/>
            <p:cNvGrpSpPr>
              <a:grpSpLocks/>
            </p:cNvGrpSpPr>
            <p:nvPr/>
          </p:nvGrpSpPr>
          <p:grpSpPr bwMode="auto">
            <a:xfrm>
              <a:off x="2633" y="2124"/>
              <a:ext cx="494" cy="276"/>
              <a:chOff x="3744" y="1943"/>
              <a:chExt cx="816" cy="457"/>
            </a:xfrm>
          </p:grpSpPr>
          <p:pic>
            <p:nvPicPr>
              <p:cNvPr id="35889" name="Picture 21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90" name="Picture 2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4" name="Group 23"/>
            <p:cNvGrpSpPr>
              <a:grpSpLocks/>
            </p:cNvGrpSpPr>
            <p:nvPr/>
          </p:nvGrpSpPr>
          <p:grpSpPr bwMode="auto">
            <a:xfrm>
              <a:off x="2394" y="2784"/>
              <a:ext cx="639" cy="284"/>
              <a:chOff x="3792" y="2496"/>
              <a:chExt cx="1056" cy="469"/>
            </a:xfrm>
          </p:grpSpPr>
          <p:pic>
            <p:nvPicPr>
              <p:cNvPr id="35887" name="Picture 24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88" name="Picture 25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5" name="Group 26"/>
            <p:cNvGrpSpPr>
              <a:grpSpLocks/>
            </p:cNvGrpSpPr>
            <p:nvPr/>
          </p:nvGrpSpPr>
          <p:grpSpPr bwMode="auto">
            <a:xfrm>
              <a:off x="1762" y="2322"/>
              <a:ext cx="624" cy="370"/>
              <a:chOff x="2472" y="2208"/>
              <a:chExt cx="1032" cy="612"/>
            </a:xfrm>
          </p:grpSpPr>
          <p:pic>
            <p:nvPicPr>
              <p:cNvPr id="35885" name="Picture 27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86" name="Picture 28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6" name="Group 29"/>
            <p:cNvGrpSpPr>
              <a:grpSpLocks/>
            </p:cNvGrpSpPr>
            <p:nvPr/>
          </p:nvGrpSpPr>
          <p:grpSpPr bwMode="auto">
            <a:xfrm>
              <a:off x="703" y="2265"/>
              <a:ext cx="639" cy="346"/>
              <a:chOff x="720" y="2114"/>
              <a:chExt cx="1056" cy="571"/>
            </a:xfrm>
          </p:grpSpPr>
          <p:pic>
            <p:nvPicPr>
              <p:cNvPr id="35883" name="Picture 30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84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7" name="Group 32"/>
            <p:cNvGrpSpPr>
              <a:grpSpLocks/>
            </p:cNvGrpSpPr>
            <p:nvPr/>
          </p:nvGrpSpPr>
          <p:grpSpPr bwMode="auto">
            <a:xfrm>
              <a:off x="960" y="2640"/>
              <a:ext cx="697" cy="345"/>
              <a:chOff x="1440" y="2784"/>
              <a:chExt cx="1152" cy="571"/>
            </a:xfrm>
          </p:grpSpPr>
          <p:pic>
            <p:nvPicPr>
              <p:cNvPr id="35881" name="Picture 33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82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8" name="Group 35"/>
            <p:cNvGrpSpPr>
              <a:grpSpLocks/>
            </p:cNvGrpSpPr>
            <p:nvPr/>
          </p:nvGrpSpPr>
          <p:grpSpPr bwMode="auto">
            <a:xfrm>
              <a:off x="3504" y="2592"/>
              <a:ext cx="494" cy="276"/>
              <a:chOff x="3744" y="1943"/>
              <a:chExt cx="816" cy="457"/>
            </a:xfrm>
          </p:grpSpPr>
          <p:pic>
            <p:nvPicPr>
              <p:cNvPr id="35879" name="Picture 3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80" name="Picture 3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59" name="Group 38"/>
            <p:cNvGrpSpPr>
              <a:grpSpLocks/>
            </p:cNvGrpSpPr>
            <p:nvPr/>
          </p:nvGrpSpPr>
          <p:grpSpPr bwMode="auto">
            <a:xfrm>
              <a:off x="4128" y="2736"/>
              <a:ext cx="639" cy="284"/>
              <a:chOff x="3792" y="2496"/>
              <a:chExt cx="1056" cy="469"/>
            </a:xfrm>
          </p:grpSpPr>
          <p:pic>
            <p:nvPicPr>
              <p:cNvPr id="35877" name="Picture 3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78" name="Picture 4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60" name="Group 41"/>
            <p:cNvGrpSpPr>
              <a:grpSpLocks/>
            </p:cNvGrpSpPr>
            <p:nvPr/>
          </p:nvGrpSpPr>
          <p:grpSpPr bwMode="auto">
            <a:xfrm>
              <a:off x="3120" y="2784"/>
              <a:ext cx="624" cy="370"/>
              <a:chOff x="2472" y="2208"/>
              <a:chExt cx="1032" cy="612"/>
            </a:xfrm>
          </p:grpSpPr>
          <p:pic>
            <p:nvPicPr>
              <p:cNvPr id="35875" name="Picture 4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76" name="Picture 4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61" name="Group 44"/>
            <p:cNvGrpSpPr>
              <a:grpSpLocks/>
            </p:cNvGrpSpPr>
            <p:nvPr/>
          </p:nvGrpSpPr>
          <p:grpSpPr bwMode="auto">
            <a:xfrm>
              <a:off x="1728" y="2880"/>
              <a:ext cx="639" cy="346"/>
              <a:chOff x="720" y="2114"/>
              <a:chExt cx="1056" cy="571"/>
            </a:xfrm>
          </p:grpSpPr>
          <p:pic>
            <p:nvPicPr>
              <p:cNvPr id="35873" name="Picture 4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74" name="Picture 4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62" name="Group 47"/>
            <p:cNvGrpSpPr>
              <a:grpSpLocks/>
            </p:cNvGrpSpPr>
            <p:nvPr/>
          </p:nvGrpSpPr>
          <p:grpSpPr bwMode="auto">
            <a:xfrm>
              <a:off x="2352" y="3168"/>
              <a:ext cx="697" cy="345"/>
              <a:chOff x="1440" y="2784"/>
              <a:chExt cx="1152" cy="571"/>
            </a:xfrm>
          </p:grpSpPr>
          <p:pic>
            <p:nvPicPr>
              <p:cNvPr id="35871" name="Picture 4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72" name="Picture 4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63" name="Group 50"/>
            <p:cNvGrpSpPr>
              <a:grpSpLocks/>
            </p:cNvGrpSpPr>
            <p:nvPr/>
          </p:nvGrpSpPr>
          <p:grpSpPr bwMode="auto">
            <a:xfrm>
              <a:off x="1248" y="2016"/>
              <a:ext cx="639" cy="284"/>
              <a:chOff x="3792" y="2496"/>
              <a:chExt cx="1056" cy="469"/>
            </a:xfrm>
          </p:grpSpPr>
          <p:pic>
            <p:nvPicPr>
              <p:cNvPr id="35869" name="Picture 51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70" name="Picture 5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64" name="Group 64"/>
            <p:cNvGrpSpPr>
              <a:grpSpLocks/>
            </p:cNvGrpSpPr>
            <p:nvPr/>
          </p:nvGrpSpPr>
          <p:grpSpPr bwMode="auto">
            <a:xfrm>
              <a:off x="3757" y="1920"/>
              <a:ext cx="1182" cy="618"/>
              <a:chOff x="3570" y="1824"/>
              <a:chExt cx="1470" cy="768"/>
            </a:xfrm>
          </p:grpSpPr>
          <p:pic>
            <p:nvPicPr>
              <p:cNvPr id="35865" name="Picture 65" descr="purple peoplejp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773" y="1909"/>
                <a:ext cx="49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66" name="Picture 66" descr="pentagon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570" y="2117"/>
                <a:ext cx="636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67" name="Picture 67" descr="govt_building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464" y="2016"/>
                <a:ext cx="57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68" name="Picture 68" descr="capitol red flowers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4128" y="1824"/>
                <a:ext cx="484" cy="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318" name="Picture 158" descr="backtoschool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267200" y="4205288"/>
            <a:ext cx="4392613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23305"/>
          <a:stretch>
            <a:fillRect/>
          </a:stretch>
        </p:blipFill>
        <p:spPr bwMode="auto">
          <a:xfrm>
            <a:off x="-3175" y="2655888"/>
            <a:ext cx="9144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-14288" y="366713"/>
            <a:ext cx="755808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sp>
        <p:nvSpPr>
          <p:cNvPr id="93247" name="Rectangle 3"/>
          <p:cNvSpPr>
            <a:spLocks noChangeArrowheads="1"/>
          </p:cNvSpPr>
          <p:nvPr/>
        </p:nvSpPr>
        <p:spPr bwMode="auto">
          <a:xfrm>
            <a:off x="457200" y="1066800"/>
            <a:ext cx="838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ct val="55000"/>
              </a:spcBef>
              <a:buClr>
                <a:srgbClr val="320064"/>
              </a:buClr>
              <a:buFont typeface="Wingdings" pitchFamily="2" charset="2"/>
              <a:buNone/>
            </a:pPr>
            <a:endParaRPr lang="en-US" b="1">
              <a:solidFill>
                <a:srgbClr val="000000"/>
              </a:solidFill>
            </a:endParaRPr>
          </a:p>
          <a:p>
            <a:pPr algn="ctr"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3600" b="1" i="1">
                <a:solidFill>
                  <a:srgbClr val="000000"/>
                </a:solidFill>
              </a:rPr>
              <a:t>Cybersecurity Workforce Structure</a:t>
            </a: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2600">
                <a:solidFill>
                  <a:srgbClr val="000000"/>
                </a:solidFill>
              </a:rPr>
              <a:t>Lead: </a:t>
            </a: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2600">
                <a:solidFill>
                  <a:srgbClr val="000000"/>
                </a:solidFill>
              </a:rPr>
              <a:t>Office of Personnel Management – Maureen Higgins</a:t>
            </a:r>
          </a:p>
          <a:p>
            <a:pPr marL="914400" lvl="1" indent="-282575" eaLnBrk="0" hangingPunct="0">
              <a:lnSpc>
                <a:spcPts val="2200"/>
              </a:lnSpc>
              <a:spcBef>
                <a:spcPct val="20000"/>
              </a:spcBef>
              <a:buClr>
                <a:srgbClr val="320064"/>
              </a:buClr>
              <a:buFont typeface="Arial" charset="0"/>
              <a:buNone/>
            </a:pPr>
            <a:endParaRPr lang="en-US" sz="2600">
              <a:solidFill>
                <a:srgbClr val="000000"/>
              </a:solidFill>
            </a:endParaRPr>
          </a:p>
        </p:txBody>
      </p:sp>
      <p:grpSp>
        <p:nvGrpSpPr>
          <p:cNvPr id="2" name="Group 133"/>
          <p:cNvGrpSpPr>
            <a:grpSpLocks/>
          </p:cNvGrpSpPr>
          <p:nvPr/>
        </p:nvGrpSpPr>
        <p:grpSpPr bwMode="auto">
          <a:xfrm>
            <a:off x="7978775" y="406400"/>
            <a:ext cx="1165225" cy="1117600"/>
            <a:chOff x="1841" y="4655"/>
            <a:chExt cx="734" cy="704"/>
          </a:xfrm>
        </p:grpSpPr>
        <p:sp>
          <p:nvSpPr>
            <p:cNvPr id="37949" name="Rectangle 134"/>
            <p:cNvSpPr>
              <a:spLocks noChangeArrowheads="1"/>
            </p:cNvSpPr>
            <p:nvPr/>
          </p:nvSpPr>
          <p:spPr bwMode="auto">
            <a:xfrm>
              <a:off x="1841" y="4655"/>
              <a:ext cx="720" cy="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ts val="2000"/>
                </a:lnSpc>
                <a:spcBef>
                  <a:spcPct val="20000"/>
                </a:spcBef>
                <a:buClr>
                  <a:srgbClr val="320064"/>
                </a:buClr>
                <a:buFont typeface="Wingdings" pitchFamily="2" charset="2"/>
                <a:buNone/>
              </a:pPr>
              <a:endParaRPr lang="en-US" sz="2000">
                <a:latin typeface="Arial Narrow" pitchFamily="34" charset="0"/>
              </a:endParaRPr>
            </a:p>
          </p:txBody>
        </p:sp>
        <p:sp>
          <p:nvSpPr>
            <p:cNvPr id="37950" name="Line 135"/>
            <p:cNvSpPr>
              <a:spLocks noChangeShapeType="1"/>
            </p:cNvSpPr>
            <p:nvPr/>
          </p:nvSpPr>
          <p:spPr bwMode="auto">
            <a:xfrm>
              <a:off x="1855" y="4697"/>
              <a:ext cx="720" cy="0"/>
            </a:xfrm>
            <a:prstGeom prst="line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Line 136"/>
            <p:cNvSpPr>
              <a:spLocks noChangeShapeType="1"/>
            </p:cNvSpPr>
            <p:nvPr/>
          </p:nvSpPr>
          <p:spPr bwMode="auto">
            <a:xfrm>
              <a:off x="1855" y="4662"/>
              <a:ext cx="0" cy="697"/>
            </a:xfrm>
            <a:prstGeom prst="line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952" name="Group 137"/>
            <p:cNvGrpSpPr>
              <a:grpSpLocks/>
            </p:cNvGrpSpPr>
            <p:nvPr/>
          </p:nvGrpSpPr>
          <p:grpSpPr bwMode="auto">
            <a:xfrm>
              <a:off x="1999" y="4752"/>
              <a:ext cx="432" cy="415"/>
              <a:chOff x="356" y="913"/>
              <a:chExt cx="432" cy="399"/>
            </a:xfrm>
          </p:grpSpPr>
          <p:pic>
            <p:nvPicPr>
              <p:cNvPr id="37954" name="Picture 138" descr="button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" y="913"/>
                <a:ext cx="432" cy="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7955" name="Text Box 139"/>
              <p:cNvSpPr txBox="1">
                <a:spLocks noChangeArrowheads="1"/>
              </p:cNvSpPr>
              <p:nvPr/>
            </p:nvSpPr>
            <p:spPr bwMode="auto">
              <a:xfrm>
                <a:off x="367" y="931"/>
                <a:ext cx="420" cy="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93324" name="Text Box 140"/>
              <p:cNvSpPr txBox="1">
                <a:spLocks noChangeArrowheads="1"/>
              </p:cNvSpPr>
              <p:nvPr/>
            </p:nvSpPr>
            <p:spPr bwMode="auto">
              <a:xfrm>
                <a:off x="475" y="1024"/>
                <a:ext cx="218" cy="2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3</a:t>
                </a:r>
              </a:p>
            </p:txBody>
          </p:sp>
        </p:grpSp>
        <p:sp>
          <p:nvSpPr>
            <p:cNvPr id="37953" name="Text Box 141"/>
            <p:cNvSpPr txBox="1">
              <a:spLocks noChangeArrowheads="1"/>
            </p:cNvSpPr>
            <p:nvPr/>
          </p:nvSpPr>
          <p:spPr bwMode="auto">
            <a:xfrm>
              <a:off x="1920" y="5136"/>
              <a:ext cx="6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>
                  <a:solidFill>
                    <a:srgbClr val="44276F"/>
                  </a:solidFill>
                  <a:latin typeface="Arial Narrow" pitchFamily="34" charset="0"/>
                </a:rPr>
                <a:t>STRUCTURE</a:t>
              </a:r>
            </a:p>
          </p:txBody>
        </p:sp>
      </p:grp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-14288" y="434975"/>
            <a:ext cx="7581901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33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TRACK 3: </a:t>
            </a:r>
            <a:r>
              <a:rPr lang="en-US" sz="3300">
                <a:solidFill>
                  <a:schemeClr val="bg1"/>
                </a:solidFill>
              </a:rPr>
              <a:t>Recruitment, Hiring, Job-Series</a:t>
            </a:r>
          </a:p>
        </p:txBody>
      </p:sp>
      <p:grpSp>
        <p:nvGrpSpPr>
          <p:cNvPr id="37894" name="Group 69"/>
          <p:cNvGrpSpPr>
            <a:grpSpLocks/>
          </p:cNvGrpSpPr>
          <p:nvPr/>
        </p:nvGrpSpPr>
        <p:grpSpPr bwMode="auto">
          <a:xfrm>
            <a:off x="1116013" y="3414713"/>
            <a:ext cx="6724650" cy="2605087"/>
            <a:chOff x="703" y="1872"/>
            <a:chExt cx="4236" cy="1641"/>
          </a:xfrm>
        </p:grpSpPr>
        <p:grpSp>
          <p:nvGrpSpPr>
            <p:cNvPr id="37896" name="Group 5"/>
            <p:cNvGrpSpPr>
              <a:grpSpLocks/>
            </p:cNvGrpSpPr>
            <p:nvPr/>
          </p:nvGrpSpPr>
          <p:grpSpPr bwMode="auto">
            <a:xfrm>
              <a:off x="3312" y="1872"/>
              <a:ext cx="494" cy="276"/>
              <a:chOff x="3744" y="1943"/>
              <a:chExt cx="816" cy="457"/>
            </a:xfrm>
          </p:grpSpPr>
          <p:pic>
            <p:nvPicPr>
              <p:cNvPr id="37947" name="Picture 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48" name="Picture 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897" name="Group 8"/>
            <p:cNvGrpSpPr>
              <a:grpSpLocks/>
            </p:cNvGrpSpPr>
            <p:nvPr/>
          </p:nvGrpSpPr>
          <p:grpSpPr bwMode="auto">
            <a:xfrm>
              <a:off x="3984" y="2400"/>
              <a:ext cx="639" cy="284"/>
              <a:chOff x="3792" y="2496"/>
              <a:chExt cx="1056" cy="469"/>
            </a:xfrm>
          </p:grpSpPr>
          <p:pic>
            <p:nvPicPr>
              <p:cNvPr id="37945" name="Picture 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46" name="Picture 1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898" name="Group 11"/>
            <p:cNvGrpSpPr>
              <a:grpSpLocks/>
            </p:cNvGrpSpPr>
            <p:nvPr/>
          </p:nvGrpSpPr>
          <p:grpSpPr bwMode="auto">
            <a:xfrm>
              <a:off x="3219" y="2133"/>
              <a:ext cx="624" cy="370"/>
              <a:chOff x="2472" y="2208"/>
              <a:chExt cx="1032" cy="612"/>
            </a:xfrm>
          </p:grpSpPr>
          <p:pic>
            <p:nvPicPr>
              <p:cNvPr id="37943" name="Picture 1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44" name="Picture 1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899" name="Group 14"/>
            <p:cNvGrpSpPr>
              <a:grpSpLocks/>
            </p:cNvGrpSpPr>
            <p:nvPr/>
          </p:nvGrpSpPr>
          <p:grpSpPr bwMode="auto">
            <a:xfrm>
              <a:off x="1968" y="2054"/>
              <a:ext cx="639" cy="346"/>
              <a:chOff x="720" y="2114"/>
              <a:chExt cx="1056" cy="571"/>
            </a:xfrm>
          </p:grpSpPr>
          <p:pic>
            <p:nvPicPr>
              <p:cNvPr id="37941" name="Picture 1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42" name="Picture 1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0" name="Group 17"/>
            <p:cNvGrpSpPr>
              <a:grpSpLocks/>
            </p:cNvGrpSpPr>
            <p:nvPr/>
          </p:nvGrpSpPr>
          <p:grpSpPr bwMode="auto">
            <a:xfrm>
              <a:off x="2595" y="2482"/>
              <a:ext cx="697" cy="345"/>
              <a:chOff x="1440" y="2784"/>
              <a:chExt cx="1152" cy="571"/>
            </a:xfrm>
          </p:grpSpPr>
          <p:pic>
            <p:nvPicPr>
              <p:cNvPr id="37939" name="Picture 1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40" name="Picture 1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1" name="Group 20"/>
            <p:cNvGrpSpPr>
              <a:grpSpLocks/>
            </p:cNvGrpSpPr>
            <p:nvPr/>
          </p:nvGrpSpPr>
          <p:grpSpPr bwMode="auto">
            <a:xfrm>
              <a:off x="2633" y="2124"/>
              <a:ext cx="494" cy="276"/>
              <a:chOff x="3744" y="1943"/>
              <a:chExt cx="816" cy="457"/>
            </a:xfrm>
          </p:grpSpPr>
          <p:pic>
            <p:nvPicPr>
              <p:cNvPr id="37937" name="Picture 21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38" name="Picture 2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2" name="Group 23"/>
            <p:cNvGrpSpPr>
              <a:grpSpLocks/>
            </p:cNvGrpSpPr>
            <p:nvPr/>
          </p:nvGrpSpPr>
          <p:grpSpPr bwMode="auto">
            <a:xfrm>
              <a:off x="2394" y="2784"/>
              <a:ext cx="639" cy="284"/>
              <a:chOff x="3792" y="2496"/>
              <a:chExt cx="1056" cy="469"/>
            </a:xfrm>
          </p:grpSpPr>
          <p:pic>
            <p:nvPicPr>
              <p:cNvPr id="37935" name="Picture 24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36" name="Picture 25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3" name="Group 26"/>
            <p:cNvGrpSpPr>
              <a:grpSpLocks/>
            </p:cNvGrpSpPr>
            <p:nvPr/>
          </p:nvGrpSpPr>
          <p:grpSpPr bwMode="auto">
            <a:xfrm>
              <a:off x="1762" y="2322"/>
              <a:ext cx="624" cy="370"/>
              <a:chOff x="2472" y="2208"/>
              <a:chExt cx="1032" cy="612"/>
            </a:xfrm>
          </p:grpSpPr>
          <p:pic>
            <p:nvPicPr>
              <p:cNvPr id="37933" name="Picture 27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34" name="Picture 28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4" name="Group 29"/>
            <p:cNvGrpSpPr>
              <a:grpSpLocks/>
            </p:cNvGrpSpPr>
            <p:nvPr/>
          </p:nvGrpSpPr>
          <p:grpSpPr bwMode="auto">
            <a:xfrm>
              <a:off x="703" y="2265"/>
              <a:ext cx="639" cy="346"/>
              <a:chOff x="720" y="2114"/>
              <a:chExt cx="1056" cy="571"/>
            </a:xfrm>
          </p:grpSpPr>
          <p:pic>
            <p:nvPicPr>
              <p:cNvPr id="37931" name="Picture 30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32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5" name="Group 32"/>
            <p:cNvGrpSpPr>
              <a:grpSpLocks/>
            </p:cNvGrpSpPr>
            <p:nvPr/>
          </p:nvGrpSpPr>
          <p:grpSpPr bwMode="auto">
            <a:xfrm>
              <a:off x="960" y="2640"/>
              <a:ext cx="697" cy="345"/>
              <a:chOff x="1440" y="2784"/>
              <a:chExt cx="1152" cy="571"/>
            </a:xfrm>
          </p:grpSpPr>
          <p:pic>
            <p:nvPicPr>
              <p:cNvPr id="37929" name="Picture 33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30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6" name="Group 35"/>
            <p:cNvGrpSpPr>
              <a:grpSpLocks/>
            </p:cNvGrpSpPr>
            <p:nvPr/>
          </p:nvGrpSpPr>
          <p:grpSpPr bwMode="auto">
            <a:xfrm>
              <a:off x="3504" y="2592"/>
              <a:ext cx="494" cy="276"/>
              <a:chOff x="3744" y="1943"/>
              <a:chExt cx="816" cy="457"/>
            </a:xfrm>
          </p:grpSpPr>
          <p:pic>
            <p:nvPicPr>
              <p:cNvPr id="37927" name="Picture 3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28" name="Picture 3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7" name="Group 38"/>
            <p:cNvGrpSpPr>
              <a:grpSpLocks/>
            </p:cNvGrpSpPr>
            <p:nvPr/>
          </p:nvGrpSpPr>
          <p:grpSpPr bwMode="auto">
            <a:xfrm>
              <a:off x="4128" y="2736"/>
              <a:ext cx="639" cy="284"/>
              <a:chOff x="3792" y="2496"/>
              <a:chExt cx="1056" cy="469"/>
            </a:xfrm>
          </p:grpSpPr>
          <p:pic>
            <p:nvPicPr>
              <p:cNvPr id="37925" name="Picture 3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26" name="Picture 4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8" name="Group 41"/>
            <p:cNvGrpSpPr>
              <a:grpSpLocks/>
            </p:cNvGrpSpPr>
            <p:nvPr/>
          </p:nvGrpSpPr>
          <p:grpSpPr bwMode="auto">
            <a:xfrm>
              <a:off x="3120" y="2784"/>
              <a:ext cx="624" cy="370"/>
              <a:chOff x="2472" y="2208"/>
              <a:chExt cx="1032" cy="612"/>
            </a:xfrm>
          </p:grpSpPr>
          <p:pic>
            <p:nvPicPr>
              <p:cNvPr id="37923" name="Picture 4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24" name="Picture 4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09" name="Group 44"/>
            <p:cNvGrpSpPr>
              <a:grpSpLocks/>
            </p:cNvGrpSpPr>
            <p:nvPr/>
          </p:nvGrpSpPr>
          <p:grpSpPr bwMode="auto">
            <a:xfrm>
              <a:off x="1728" y="2880"/>
              <a:ext cx="639" cy="346"/>
              <a:chOff x="720" y="2114"/>
              <a:chExt cx="1056" cy="571"/>
            </a:xfrm>
          </p:grpSpPr>
          <p:pic>
            <p:nvPicPr>
              <p:cNvPr id="37921" name="Picture 4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22" name="Picture 4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10" name="Group 47"/>
            <p:cNvGrpSpPr>
              <a:grpSpLocks/>
            </p:cNvGrpSpPr>
            <p:nvPr/>
          </p:nvGrpSpPr>
          <p:grpSpPr bwMode="auto">
            <a:xfrm>
              <a:off x="2352" y="3168"/>
              <a:ext cx="697" cy="345"/>
              <a:chOff x="1440" y="2784"/>
              <a:chExt cx="1152" cy="571"/>
            </a:xfrm>
          </p:grpSpPr>
          <p:pic>
            <p:nvPicPr>
              <p:cNvPr id="37919" name="Picture 4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20" name="Picture 4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11" name="Group 50"/>
            <p:cNvGrpSpPr>
              <a:grpSpLocks/>
            </p:cNvGrpSpPr>
            <p:nvPr/>
          </p:nvGrpSpPr>
          <p:grpSpPr bwMode="auto">
            <a:xfrm>
              <a:off x="1248" y="2016"/>
              <a:ext cx="639" cy="284"/>
              <a:chOff x="3792" y="2496"/>
              <a:chExt cx="1056" cy="469"/>
            </a:xfrm>
          </p:grpSpPr>
          <p:pic>
            <p:nvPicPr>
              <p:cNvPr id="37917" name="Picture 51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18" name="Picture 5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912" name="Group 64"/>
            <p:cNvGrpSpPr>
              <a:grpSpLocks/>
            </p:cNvGrpSpPr>
            <p:nvPr/>
          </p:nvGrpSpPr>
          <p:grpSpPr bwMode="auto">
            <a:xfrm>
              <a:off x="3757" y="1920"/>
              <a:ext cx="1182" cy="618"/>
              <a:chOff x="3570" y="1824"/>
              <a:chExt cx="1470" cy="768"/>
            </a:xfrm>
          </p:grpSpPr>
          <p:pic>
            <p:nvPicPr>
              <p:cNvPr id="37913" name="Picture 65" descr="purple peoplejp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773" y="1909"/>
                <a:ext cx="49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14" name="Picture 66" descr="pentagon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570" y="2117"/>
                <a:ext cx="636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15" name="Picture 67" descr="govt_building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464" y="2016"/>
                <a:ext cx="57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16" name="Picture 68" descr="capitol red flowers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4128" y="1824"/>
                <a:ext cx="484" cy="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3342" name="Picture 158" descr="files_papers copy"/>
          <p:cNvPicPr>
            <a:picLocks noChangeAspect="1" noChangeArrowheads="1"/>
          </p:cNvPicPr>
          <p:nvPr/>
        </p:nvPicPr>
        <p:blipFill>
          <a:blip r:embed="rId15"/>
          <a:srcRect b="14230"/>
          <a:stretch>
            <a:fillRect/>
          </a:stretch>
        </p:blipFill>
        <p:spPr bwMode="auto">
          <a:xfrm>
            <a:off x="685800" y="4067175"/>
            <a:ext cx="800100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 descr="united_states_slide2_distorted_bckgrd"/>
          <p:cNvPicPr>
            <a:picLocks noChangeAspect="1" noChangeArrowheads="1"/>
          </p:cNvPicPr>
          <p:nvPr/>
        </p:nvPicPr>
        <p:blipFill>
          <a:blip r:embed="rId3"/>
          <a:srcRect b="23305"/>
          <a:stretch>
            <a:fillRect/>
          </a:stretch>
        </p:blipFill>
        <p:spPr bwMode="auto">
          <a:xfrm>
            <a:off x="0" y="2743200"/>
            <a:ext cx="9144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-33338" y="366713"/>
            <a:ext cx="803433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sp>
        <p:nvSpPr>
          <p:cNvPr id="93247" name="Rectangle 3"/>
          <p:cNvSpPr>
            <a:spLocks noChangeArrowheads="1"/>
          </p:cNvSpPr>
          <p:nvPr/>
        </p:nvSpPr>
        <p:spPr bwMode="auto">
          <a:xfrm>
            <a:off x="457200" y="10668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ct val="55000"/>
              </a:spcBef>
              <a:buClr>
                <a:srgbClr val="320064"/>
              </a:buClr>
              <a:buFont typeface="Wingdings" pitchFamily="2" charset="2"/>
              <a:buNone/>
            </a:pPr>
            <a:endParaRPr lang="en-US" b="1">
              <a:solidFill>
                <a:srgbClr val="000000"/>
              </a:solidFill>
            </a:endParaRPr>
          </a:p>
          <a:p>
            <a:pPr algn="ctr"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3600" b="1" i="1">
                <a:solidFill>
                  <a:srgbClr val="000000"/>
                </a:solidFill>
              </a:rPr>
              <a:t>Cybersecurity Workforce Training and Professional Development</a:t>
            </a: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2400">
                <a:solidFill>
                  <a:srgbClr val="000000"/>
                </a:solidFill>
              </a:rPr>
              <a:t>Tri-Leads:</a:t>
            </a:r>
            <a:r>
              <a:rPr lang="en-US" sz="2400" i="1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</a:rPr>
              <a:t>ODNI/CHCO – Jane Homeyer, PhD</a:t>
            </a:r>
            <a:endParaRPr lang="en-US">
              <a:solidFill>
                <a:srgbClr val="000000"/>
              </a:solidFill>
            </a:endParaRP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>
                <a:solidFill>
                  <a:srgbClr val="000000"/>
                </a:solidFill>
              </a:rPr>
              <a:t>	        </a:t>
            </a:r>
            <a:r>
              <a:rPr lang="en-US" sz="2400">
                <a:solidFill>
                  <a:srgbClr val="000000"/>
                </a:solidFill>
              </a:rPr>
              <a:t>DHS – Peggy Maxson</a:t>
            </a: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2400">
                <a:solidFill>
                  <a:srgbClr val="000000"/>
                </a:solidFill>
              </a:rPr>
              <a:t>	      DOD – John Mills</a:t>
            </a:r>
          </a:p>
          <a:p>
            <a:pPr eaLnBrk="0" hangingPunct="0">
              <a:lnSpc>
                <a:spcPts val="3100"/>
              </a:lnSpc>
              <a:spcBef>
                <a:spcPct val="20000"/>
              </a:spcBef>
              <a:buClr>
                <a:srgbClr val="320064"/>
              </a:buClr>
            </a:pPr>
            <a:r>
              <a:rPr lang="en-US" sz="2400">
                <a:solidFill>
                  <a:srgbClr val="000000"/>
                </a:solidFill>
              </a:rPr>
              <a:t>                 </a:t>
            </a:r>
          </a:p>
          <a:p>
            <a:pPr marL="914400" lvl="1" indent="-282575" eaLnBrk="0" hangingPunct="0">
              <a:lnSpc>
                <a:spcPts val="2200"/>
              </a:lnSpc>
              <a:spcBef>
                <a:spcPct val="20000"/>
              </a:spcBef>
              <a:buClr>
                <a:srgbClr val="320064"/>
              </a:buClr>
              <a:buFont typeface="Arial" charset="0"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  <p:grpSp>
        <p:nvGrpSpPr>
          <p:cNvPr id="2" name="Group 133"/>
          <p:cNvGrpSpPr>
            <a:grpSpLocks/>
          </p:cNvGrpSpPr>
          <p:nvPr/>
        </p:nvGrpSpPr>
        <p:grpSpPr bwMode="auto">
          <a:xfrm>
            <a:off x="8001000" y="406400"/>
            <a:ext cx="1165225" cy="1117600"/>
            <a:chOff x="1841" y="4655"/>
            <a:chExt cx="734" cy="704"/>
          </a:xfrm>
        </p:grpSpPr>
        <p:sp>
          <p:nvSpPr>
            <p:cNvPr id="40000" name="Rectangle 134"/>
            <p:cNvSpPr>
              <a:spLocks noChangeArrowheads="1"/>
            </p:cNvSpPr>
            <p:nvPr/>
          </p:nvSpPr>
          <p:spPr bwMode="auto">
            <a:xfrm>
              <a:off x="1841" y="4655"/>
              <a:ext cx="720" cy="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ts val="2000"/>
                </a:lnSpc>
                <a:spcBef>
                  <a:spcPct val="20000"/>
                </a:spcBef>
                <a:buClr>
                  <a:srgbClr val="320064"/>
                </a:buClr>
                <a:buFont typeface="Wingdings" pitchFamily="2" charset="2"/>
                <a:buNone/>
              </a:pPr>
              <a:endParaRPr lang="en-US" sz="2000">
                <a:latin typeface="Arial Narrow" pitchFamily="34" charset="0"/>
              </a:endParaRPr>
            </a:p>
          </p:txBody>
        </p:sp>
        <p:sp>
          <p:nvSpPr>
            <p:cNvPr id="40001" name="Line 135"/>
            <p:cNvSpPr>
              <a:spLocks noChangeShapeType="1"/>
            </p:cNvSpPr>
            <p:nvPr/>
          </p:nvSpPr>
          <p:spPr bwMode="auto">
            <a:xfrm>
              <a:off x="1855" y="4697"/>
              <a:ext cx="720" cy="0"/>
            </a:xfrm>
            <a:prstGeom prst="line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2" name="Line 136"/>
            <p:cNvSpPr>
              <a:spLocks noChangeShapeType="1"/>
            </p:cNvSpPr>
            <p:nvPr/>
          </p:nvSpPr>
          <p:spPr bwMode="auto">
            <a:xfrm>
              <a:off x="1855" y="4662"/>
              <a:ext cx="0" cy="697"/>
            </a:xfrm>
            <a:prstGeom prst="line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003" name="Group 137"/>
            <p:cNvGrpSpPr>
              <a:grpSpLocks/>
            </p:cNvGrpSpPr>
            <p:nvPr/>
          </p:nvGrpSpPr>
          <p:grpSpPr bwMode="auto">
            <a:xfrm>
              <a:off x="1999" y="4752"/>
              <a:ext cx="432" cy="415"/>
              <a:chOff x="356" y="913"/>
              <a:chExt cx="432" cy="399"/>
            </a:xfrm>
          </p:grpSpPr>
          <p:pic>
            <p:nvPicPr>
              <p:cNvPr id="40005" name="Picture 138" descr="button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" y="913"/>
                <a:ext cx="432" cy="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0006" name="Text Box 139"/>
              <p:cNvSpPr txBox="1">
                <a:spLocks noChangeArrowheads="1"/>
              </p:cNvSpPr>
              <p:nvPr/>
            </p:nvSpPr>
            <p:spPr bwMode="auto">
              <a:xfrm>
                <a:off x="367" y="931"/>
                <a:ext cx="420" cy="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4276F"/>
                    </a:solidFill>
                    <a:latin typeface="Myriad Pro"/>
                  </a:rPr>
                  <a:t>TRACK</a:t>
                </a:r>
              </a:p>
            </p:txBody>
          </p:sp>
          <p:sp>
            <p:nvSpPr>
              <p:cNvPr id="93324" name="Text Box 140"/>
              <p:cNvSpPr txBox="1">
                <a:spLocks noChangeArrowheads="1"/>
              </p:cNvSpPr>
              <p:nvPr/>
            </p:nvSpPr>
            <p:spPr bwMode="auto">
              <a:xfrm>
                <a:off x="478" y="1024"/>
                <a:ext cx="212" cy="2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FFFFFF"/>
                    </a:solidFill>
                    <a:latin typeface="Impact" pitchFamily="34" charset="0"/>
                  </a:rPr>
                  <a:t>4</a:t>
                </a:r>
              </a:p>
            </p:txBody>
          </p:sp>
        </p:grpSp>
        <p:sp>
          <p:nvSpPr>
            <p:cNvPr id="40004" name="Text Box 141"/>
            <p:cNvSpPr txBox="1">
              <a:spLocks noChangeArrowheads="1"/>
            </p:cNvSpPr>
            <p:nvPr/>
          </p:nvSpPr>
          <p:spPr bwMode="auto">
            <a:xfrm>
              <a:off x="2007" y="5136"/>
              <a:ext cx="4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>
                  <a:solidFill>
                    <a:srgbClr val="44276F"/>
                  </a:solidFill>
                  <a:latin typeface="Arial Narrow" pitchFamily="34" charset="0"/>
                </a:rPr>
                <a:t>Training</a:t>
              </a:r>
            </a:p>
          </p:txBody>
        </p:sp>
      </p:grp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-33338" y="434975"/>
            <a:ext cx="8034338" cy="595313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33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TRACK 4: </a:t>
            </a:r>
            <a:r>
              <a:rPr lang="en-US" sz="3000">
                <a:solidFill>
                  <a:schemeClr val="bg1"/>
                </a:solidFill>
              </a:rPr>
              <a:t>Training &amp; Professional Development</a:t>
            </a:r>
          </a:p>
        </p:txBody>
      </p:sp>
      <p:grpSp>
        <p:nvGrpSpPr>
          <p:cNvPr id="39942" name="Group 69"/>
          <p:cNvGrpSpPr>
            <a:grpSpLocks/>
          </p:cNvGrpSpPr>
          <p:nvPr/>
        </p:nvGrpSpPr>
        <p:grpSpPr bwMode="auto">
          <a:xfrm>
            <a:off x="1116013" y="3414713"/>
            <a:ext cx="6724650" cy="2605087"/>
            <a:chOff x="703" y="1872"/>
            <a:chExt cx="4236" cy="164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3312" y="1872"/>
              <a:ext cx="494" cy="276"/>
              <a:chOff x="3744" y="1943"/>
              <a:chExt cx="816" cy="457"/>
            </a:xfrm>
          </p:grpSpPr>
          <p:pic>
            <p:nvPicPr>
              <p:cNvPr id="39998" name="Picture 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99" name="Picture 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48" name="Group 8"/>
            <p:cNvGrpSpPr>
              <a:grpSpLocks/>
            </p:cNvGrpSpPr>
            <p:nvPr/>
          </p:nvGrpSpPr>
          <p:grpSpPr bwMode="auto">
            <a:xfrm>
              <a:off x="3984" y="2400"/>
              <a:ext cx="639" cy="284"/>
              <a:chOff x="3792" y="2496"/>
              <a:chExt cx="1056" cy="469"/>
            </a:xfrm>
          </p:grpSpPr>
          <p:pic>
            <p:nvPicPr>
              <p:cNvPr id="39996" name="Picture 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97" name="Picture 1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49" name="Group 11"/>
            <p:cNvGrpSpPr>
              <a:grpSpLocks/>
            </p:cNvGrpSpPr>
            <p:nvPr/>
          </p:nvGrpSpPr>
          <p:grpSpPr bwMode="auto">
            <a:xfrm>
              <a:off x="3219" y="2133"/>
              <a:ext cx="624" cy="370"/>
              <a:chOff x="2472" y="2208"/>
              <a:chExt cx="1032" cy="612"/>
            </a:xfrm>
          </p:grpSpPr>
          <p:pic>
            <p:nvPicPr>
              <p:cNvPr id="39994" name="Picture 1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95" name="Picture 1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0" name="Group 14"/>
            <p:cNvGrpSpPr>
              <a:grpSpLocks/>
            </p:cNvGrpSpPr>
            <p:nvPr/>
          </p:nvGrpSpPr>
          <p:grpSpPr bwMode="auto">
            <a:xfrm>
              <a:off x="1968" y="2054"/>
              <a:ext cx="639" cy="346"/>
              <a:chOff x="720" y="2114"/>
              <a:chExt cx="1056" cy="571"/>
            </a:xfrm>
          </p:grpSpPr>
          <p:pic>
            <p:nvPicPr>
              <p:cNvPr id="39992" name="Picture 1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93" name="Picture 1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1" name="Group 17"/>
            <p:cNvGrpSpPr>
              <a:grpSpLocks/>
            </p:cNvGrpSpPr>
            <p:nvPr/>
          </p:nvGrpSpPr>
          <p:grpSpPr bwMode="auto">
            <a:xfrm>
              <a:off x="2595" y="2482"/>
              <a:ext cx="697" cy="345"/>
              <a:chOff x="1440" y="2784"/>
              <a:chExt cx="1152" cy="571"/>
            </a:xfrm>
          </p:grpSpPr>
          <p:pic>
            <p:nvPicPr>
              <p:cNvPr id="39990" name="Picture 1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91" name="Picture 1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2" name="Group 20"/>
            <p:cNvGrpSpPr>
              <a:grpSpLocks/>
            </p:cNvGrpSpPr>
            <p:nvPr/>
          </p:nvGrpSpPr>
          <p:grpSpPr bwMode="auto">
            <a:xfrm>
              <a:off x="2633" y="2124"/>
              <a:ext cx="494" cy="276"/>
              <a:chOff x="3744" y="1943"/>
              <a:chExt cx="816" cy="457"/>
            </a:xfrm>
          </p:grpSpPr>
          <p:pic>
            <p:nvPicPr>
              <p:cNvPr id="39988" name="Picture 21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89" name="Picture 2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3" name="Group 23"/>
            <p:cNvGrpSpPr>
              <a:grpSpLocks/>
            </p:cNvGrpSpPr>
            <p:nvPr/>
          </p:nvGrpSpPr>
          <p:grpSpPr bwMode="auto">
            <a:xfrm>
              <a:off x="2394" y="2784"/>
              <a:ext cx="639" cy="284"/>
              <a:chOff x="3792" y="2496"/>
              <a:chExt cx="1056" cy="469"/>
            </a:xfrm>
          </p:grpSpPr>
          <p:pic>
            <p:nvPicPr>
              <p:cNvPr id="39986" name="Picture 24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87" name="Picture 25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4" name="Group 26"/>
            <p:cNvGrpSpPr>
              <a:grpSpLocks/>
            </p:cNvGrpSpPr>
            <p:nvPr/>
          </p:nvGrpSpPr>
          <p:grpSpPr bwMode="auto">
            <a:xfrm>
              <a:off x="1762" y="2322"/>
              <a:ext cx="624" cy="370"/>
              <a:chOff x="2472" y="2208"/>
              <a:chExt cx="1032" cy="612"/>
            </a:xfrm>
          </p:grpSpPr>
          <p:pic>
            <p:nvPicPr>
              <p:cNvPr id="39984" name="Picture 27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85" name="Picture 28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5" name="Group 29"/>
            <p:cNvGrpSpPr>
              <a:grpSpLocks/>
            </p:cNvGrpSpPr>
            <p:nvPr/>
          </p:nvGrpSpPr>
          <p:grpSpPr bwMode="auto">
            <a:xfrm>
              <a:off x="703" y="2265"/>
              <a:ext cx="639" cy="346"/>
              <a:chOff x="720" y="2114"/>
              <a:chExt cx="1056" cy="571"/>
            </a:xfrm>
          </p:grpSpPr>
          <p:pic>
            <p:nvPicPr>
              <p:cNvPr id="39982" name="Picture 30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83" name="Picture 31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6" name="Group 32"/>
            <p:cNvGrpSpPr>
              <a:grpSpLocks/>
            </p:cNvGrpSpPr>
            <p:nvPr/>
          </p:nvGrpSpPr>
          <p:grpSpPr bwMode="auto">
            <a:xfrm>
              <a:off x="960" y="2640"/>
              <a:ext cx="697" cy="345"/>
              <a:chOff x="1440" y="2784"/>
              <a:chExt cx="1152" cy="571"/>
            </a:xfrm>
          </p:grpSpPr>
          <p:pic>
            <p:nvPicPr>
              <p:cNvPr id="39980" name="Picture 33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81" name="Picture 34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7" name="Group 35"/>
            <p:cNvGrpSpPr>
              <a:grpSpLocks/>
            </p:cNvGrpSpPr>
            <p:nvPr/>
          </p:nvGrpSpPr>
          <p:grpSpPr bwMode="auto">
            <a:xfrm>
              <a:off x="3504" y="2592"/>
              <a:ext cx="494" cy="276"/>
              <a:chOff x="3744" y="1943"/>
              <a:chExt cx="816" cy="457"/>
            </a:xfrm>
          </p:grpSpPr>
          <p:pic>
            <p:nvPicPr>
              <p:cNvPr id="39978" name="Picture 36" descr="BUILDINGPORT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44" y="1943"/>
                <a:ext cx="816" cy="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79" name="Picture 37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6" y="213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8" name="Group 38"/>
            <p:cNvGrpSpPr>
              <a:grpSpLocks/>
            </p:cNvGrpSpPr>
            <p:nvPr/>
          </p:nvGrpSpPr>
          <p:grpSpPr bwMode="auto">
            <a:xfrm>
              <a:off x="4128" y="2736"/>
              <a:ext cx="639" cy="284"/>
              <a:chOff x="3792" y="2496"/>
              <a:chExt cx="1056" cy="469"/>
            </a:xfrm>
          </p:grpSpPr>
          <p:pic>
            <p:nvPicPr>
              <p:cNvPr id="39976" name="Picture 39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77" name="Picture 40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59" name="Group 41"/>
            <p:cNvGrpSpPr>
              <a:grpSpLocks/>
            </p:cNvGrpSpPr>
            <p:nvPr/>
          </p:nvGrpSpPr>
          <p:grpSpPr bwMode="auto">
            <a:xfrm>
              <a:off x="3120" y="2784"/>
              <a:ext cx="624" cy="370"/>
              <a:chOff x="2472" y="2208"/>
              <a:chExt cx="1032" cy="612"/>
            </a:xfrm>
          </p:grpSpPr>
          <p:pic>
            <p:nvPicPr>
              <p:cNvPr id="39974" name="Picture 42" descr="CONTROLBUILDING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72" y="2208"/>
                <a:ext cx="816" cy="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75" name="Picture 43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80" y="2544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60" name="Group 44"/>
            <p:cNvGrpSpPr>
              <a:grpSpLocks/>
            </p:cNvGrpSpPr>
            <p:nvPr/>
          </p:nvGrpSpPr>
          <p:grpSpPr bwMode="auto">
            <a:xfrm>
              <a:off x="1728" y="2880"/>
              <a:ext cx="639" cy="346"/>
              <a:chOff x="720" y="2114"/>
              <a:chExt cx="1056" cy="571"/>
            </a:xfrm>
          </p:grpSpPr>
          <p:pic>
            <p:nvPicPr>
              <p:cNvPr id="39972" name="Picture 45" descr="BUILDING00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11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73" name="Picture 46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52" y="2400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61" name="Group 47"/>
            <p:cNvGrpSpPr>
              <a:grpSpLocks/>
            </p:cNvGrpSpPr>
            <p:nvPr/>
          </p:nvGrpSpPr>
          <p:grpSpPr bwMode="auto">
            <a:xfrm>
              <a:off x="2352" y="3168"/>
              <a:ext cx="697" cy="345"/>
              <a:chOff x="1440" y="2784"/>
              <a:chExt cx="1152" cy="571"/>
            </a:xfrm>
          </p:grpSpPr>
          <p:pic>
            <p:nvPicPr>
              <p:cNvPr id="39970" name="Picture 48" descr="BUILDING00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440" y="2784"/>
                <a:ext cx="816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71" name="Picture 49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292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62" name="Group 50"/>
            <p:cNvGrpSpPr>
              <a:grpSpLocks/>
            </p:cNvGrpSpPr>
            <p:nvPr/>
          </p:nvGrpSpPr>
          <p:grpSpPr bwMode="auto">
            <a:xfrm>
              <a:off x="1248" y="2016"/>
              <a:ext cx="639" cy="284"/>
              <a:chOff x="3792" y="2496"/>
              <a:chExt cx="1056" cy="469"/>
            </a:xfrm>
          </p:grpSpPr>
          <p:pic>
            <p:nvPicPr>
              <p:cNvPr id="39968" name="Picture 51" descr="BUILDING01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2496"/>
                <a:ext cx="81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69" name="Picture 52" descr="purple people_smal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92" y="2688"/>
                <a:ext cx="624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963" name="Group 64"/>
            <p:cNvGrpSpPr>
              <a:grpSpLocks/>
            </p:cNvGrpSpPr>
            <p:nvPr/>
          </p:nvGrpSpPr>
          <p:grpSpPr bwMode="auto">
            <a:xfrm>
              <a:off x="3757" y="1920"/>
              <a:ext cx="1182" cy="618"/>
              <a:chOff x="3570" y="1824"/>
              <a:chExt cx="1470" cy="768"/>
            </a:xfrm>
          </p:grpSpPr>
          <p:pic>
            <p:nvPicPr>
              <p:cNvPr id="39964" name="Picture 65" descr="purple peoplejp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773" y="1909"/>
                <a:ext cx="498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65" name="Picture 66" descr="pentagon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570" y="2117"/>
                <a:ext cx="636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66" name="Picture 67" descr="govt_building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464" y="2016"/>
                <a:ext cx="57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67" name="Picture 68" descr="capitol red flowers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4128" y="1824"/>
                <a:ext cx="484" cy="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2" name="Group 80"/>
          <p:cNvGrpSpPr>
            <a:grpSpLocks/>
          </p:cNvGrpSpPr>
          <p:nvPr/>
        </p:nvGrpSpPr>
        <p:grpSpPr bwMode="auto">
          <a:xfrm>
            <a:off x="1600200" y="4724400"/>
            <a:ext cx="5562600" cy="1776413"/>
            <a:chOff x="1008" y="2976"/>
            <a:chExt cx="3504" cy="1119"/>
          </a:xfrm>
        </p:grpSpPr>
        <p:pic>
          <p:nvPicPr>
            <p:cNvPr id="39944" name="Picture 18" descr="seal_DoD_high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401" y="2976"/>
              <a:ext cx="1111" cy="1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5" name="Picture 19" descr="DHS_new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2240" y="2978"/>
              <a:ext cx="1116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6" name="Picture 74" descr="~0175152"/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08" y="2978"/>
              <a:ext cx="118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 descr="golobal training_cover_reduced"/>
          <p:cNvPicPr>
            <a:picLocks noChangeAspect="1" noChangeArrowheads="1"/>
          </p:cNvPicPr>
          <p:nvPr/>
        </p:nvPicPr>
        <p:blipFill>
          <a:blip r:embed="rId3"/>
          <a:srcRect t="3572" r="12502"/>
          <a:stretch>
            <a:fillRect/>
          </a:stretch>
        </p:blipFill>
        <p:spPr bwMode="auto">
          <a:xfrm>
            <a:off x="1981200" y="1524000"/>
            <a:ext cx="449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12"/>
          <p:cNvSpPr>
            <a:spLocks noChangeArrowheads="1"/>
          </p:cNvSpPr>
          <p:nvPr/>
        </p:nvSpPr>
        <p:spPr bwMode="auto">
          <a:xfrm>
            <a:off x="-14288" y="381000"/>
            <a:ext cx="3506788" cy="749300"/>
          </a:xfrm>
          <a:prstGeom prst="rect">
            <a:avLst/>
          </a:prstGeom>
          <a:solidFill>
            <a:srgbClr val="5A4D7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THE VISION</a:t>
            </a:r>
          </a:p>
        </p:txBody>
      </p:sp>
      <p:sp>
        <p:nvSpPr>
          <p:cNvPr id="41987" name="Text Box 13"/>
          <p:cNvSpPr txBox="1">
            <a:spLocks noChangeArrowheads="1"/>
          </p:cNvSpPr>
          <p:nvPr/>
        </p:nvSpPr>
        <p:spPr bwMode="auto">
          <a:xfrm>
            <a:off x="30163" y="449263"/>
            <a:ext cx="3463925" cy="595312"/>
          </a:xfrm>
          <a:prstGeom prst="rect">
            <a:avLst/>
          </a:prstGeom>
          <a:solidFill>
            <a:srgbClr val="A9C29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300">
                <a:solidFill>
                  <a:schemeClr val="bg1"/>
                </a:solidFill>
              </a:rPr>
              <a:t>    QUESTIONS?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6425" cy="1143000"/>
          </a:xfrm>
        </p:spPr>
        <p:txBody>
          <a:bodyPr/>
          <a:lstStyle/>
          <a:p>
            <a:r>
              <a:rPr lang="en-US" smtClean="0"/>
              <a:t>Contact Information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2362200"/>
            <a:ext cx="8226425" cy="3506788"/>
          </a:xfrm>
        </p:spPr>
        <p:txBody>
          <a:bodyPr/>
          <a:lstStyle/>
          <a:p>
            <a:r>
              <a:rPr lang="en-US" smtClean="0"/>
              <a:t>Dr. Ernest L. McDuffie</a:t>
            </a:r>
          </a:p>
          <a:p>
            <a:r>
              <a:rPr lang="en-US" smtClean="0">
                <a:hlinkClick r:id="rId3"/>
              </a:rPr>
              <a:t>http://www.nist.gov/nice</a:t>
            </a:r>
            <a:endParaRPr lang="en-US" smtClean="0"/>
          </a:p>
          <a:p>
            <a:r>
              <a:rPr lang="en-US" smtClean="0"/>
              <a:t>Email: </a:t>
            </a:r>
            <a:r>
              <a:rPr lang="en-US" smtClean="0">
                <a:hlinkClick r:id="rId4"/>
              </a:rPr>
              <a:t>ernest.mcduffie@nist.gov</a:t>
            </a:r>
            <a:endParaRPr lang="en-US" smtClean="0"/>
          </a:p>
          <a:p>
            <a:r>
              <a:rPr lang="en-US" smtClean="0"/>
              <a:t>Phone: 301.975.8897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10514</TotalTime>
  <Words>779</Words>
  <Application>Microsoft Office PowerPoint</Application>
  <PresentationFormat>On-screen Show (4:3)</PresentationFormat>
  <Paragraphs>191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Wingdings</vt:lpstr>
      <vt:lpstr>Calibri</vt:lpstr>
      <vt:lpstr>Arial Black</vt:lpstr>
      <vt:lpstr>Myriad Pro</vt:lpstr>
      <vt:lpstr>Impact</vt:lpstr>
      <vt:lpstr>Arial Narrow</vt:lpstr>
      <vt:lpstr>Times New Roman</vt:lpstr>
      <vt:lpstr>Fading Grid</vt:lpstr>
      <vt:lpstr>Fading Grid</vt:lpstr>
      <vt:lpstr>Shaping the Future of Cybersecurity Education</vt:lpstr>
      <vt:lpstr>Slide 2</vt:lpstr>
      <vt:lpstr>Slide 3</vt:lpstr>
      <vt:lpstr>60 Day Cyber Review</vt:lpstr>
      <vt:lpstr>Slide 5</vt:lpstr>
      <vt:lpstr>Expanded Focus of NICE</vt:lpstr>
      <vt:lpstr>Slide 7</vt:lpstr>
      <vt:lpstr>Slide 8</vt:lpstr>
      <vt:lpstr>Slide 9</vt:lpstr>
      <vt:lpstr>The Pipeline</vt:lpstr>
      <vt:lpstr>Slide 11</vt:lpstr>
      <vt:lpstr>Slide 12</vt:lpstr>
      <vt:lpstr>Slide 13</vt:lpstr>
      <vt:lpstr>Slide 14</vt:lpstr>
      <vt:lpstr>Slide 15</vt:lpstr>
      <vt:lpstr>Contact Information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/>
  <cp:lastModifiedBy/>
  <cp:revision>408</cp:revision>
  <dcterms:created xsi:type="dcterms:W3CDTF">2007-09-19T18:54:11Z</dcterms:created>
  <dcterms:modified xsi:type="dcterms:W3CDTF">2010-10-07T14:31:45Z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">
    <vt:lpwstr>UNCLASSIFIED</vt:lpwstr>
  </property>
  <property fmtid="{D5CDD505-2E9C-101B-9397-08002B2CF9AE}" pid="3" name="Dissemination">
    <vt:lpwstr>FOR OFFICIAL USE ONLY</vt:lpwstr>
  </property>
</Properties>
</file>